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9" r:id="rId6"/>
    <p:sldId id="257" r:id="rId7"/>
    <p:sldId id="258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12192000" cy="775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5674156-3125-48CE-B7AD-16F5FF6CA05A}"/>
              </a:ext>
            </a:extLst>
          </p:cNvPr>
          <p:cNvSpPr/>
          <p:nvPr userDrawn="1"/>
        </p:nvSpPr>
        <p:spPr>
          <a:xfrm>
            <a:off x="0" y="6597352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05381"/>
            <a:ext cx="12192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9917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06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1.jpe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2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1.pn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jpe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1.pn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College Hat | PNG A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5975" y="3236532"/>
            <a:ext cx="481496" cy="30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Wenlock: Careers Pathway 2026–27</a:t>
            </a:r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>
          <a:xfrm>
            <a:off x="603840" y="977111"/>
            <a:ext cx="12192000" cy="419379"/>
          </a:xfrm>
        </p:spPr>
        <p:txBody>
          <a:bodyPr/>
          <a:lstStyle/>
          <a:p>
            <a:r>
              <a:rPr lang="en-US" dirty="0"/>
              <a:t>Building a brighter future </a:t>
            </a:r>
          </a:p>
        </p:txBody>
      </p:sp>
      <p:sp>
        <p:nvSpPr>
          <p:cNvPr id="168" name="Rectangle 17">
            <a:extLst>
              <a:ext uri="{FF2B5EF4-FFF2-40B4-BE49-F238E27FC236}">
                <a16:creationId xmlns:a16="http://schemas.microsoft.com/office/drawing/2014/main" id="{3921B01C-4D4E-4964-9074-D700205B38E4}"/>
              </a:ext>
            </a:extLst>
          </p:cNvPr>
          <p:cNvSpPr/>
          <p:nvPr/>
        </p:nvSpPr>
        <p:spPr>
          <a:xfrm>
            <a:off x="0" y="4045750"/>
            <a:ext cx="784364" cy="3117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502275" y="2029124"/>
            <a:ext cx="11689725" cy="3431519"/>
            <a:chOff x="2501208" y="2029127"/>
            <a:chExt cx="9690792" cy="2846944"/>
          </a:xfrm>
        </p:grpSpPr>
        <p:sp>
          <p:nvSpPr>
            <p:cNvPr id="163" name="Block Arc 11">
              <a:extLst>
                <a:ext uri="{FF2B5EF4-FFF2-40B4-BE49-F238E27FC236}">
                  <a16:creationId xmlns:a16="http://schemas.microsoft.com/office/drawing/2014/main" id="{3CCD6603-F8F8-4559-9ABB-572EEB3F94CC}"/>
                </a:ext>
              </a:extLst>
            </p:cNvPr>
            <p:cNvSpPr/>
            <p:nvPr/>
          </p:nvSpPr>
          <p:spPr>
            <a:xfrm rot="10800000">
              <a:off x="2501208" y="2931838"/>
              <a:ext cx="1869713" cy="1927991"/>
            </a:xfrm>
            <a:prstGeom prst="blockArc">
              <a:avLst>
                <a:gd name="adj1" fmla="val 10800000"/>
                <a:gd name="adj2" fmla="val 21559414"/>
                <a:gd name="adj3" fmla="val 126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4" name="Block Arc 12">
              <a:extLst>
                <a:ext uri="{FF2B5EF4-FFF2-40B4-BE49-F238E27FC236}">
                  <a16:creationId xmlns:a16="http://schemas.microsoft.com/office/drawing/2014/main" id="{554CE230-4B54-46FC-9C07-475FFE6494B4}"/>
                </a:ext>
              </a:extLst>
            </p:cNvPr>
            <p:cNvSpPr/>
            <p:nvPr/>
          </p:nvSpPr>
          <p:spPr>
            <a:xfrm>
              <a:off x="4135576" y="2948080"/>
              <a:ext cx="1869713" cy="1927991"/>
            </a:xfrm>
            <a:prstGeom prst="blockArc">
              <a:avLst>
                <a:gd name="adj1" fmla="val 10800000"/>
                <a:gd name="adj2" fmla="val 21559414"/>
                <a:gd name="adj3" fmla="val 126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5" name="Block Arc 13">
              <a:extLst>
                <a:ext uri="{FF2B5EF4-FFF2-40B4-BE49-F238E27FC236}">
                  <a16:creationId xmlns:a16="http://schemas.microsoft.com/office/drawing/2014/main" id="{C0EDD0E7-7C28-470B-9733-02C86F14BC63}"/>
                </a:ext>
              </a:extLst>
            </p:cNvPr>
            <p:cNvSpPr/>
            <p:nvPr/>
          </p:nvSpPr>
          <p:spPr>
            <a:xfrm rot="10800000">
              <a:off x="5764983" y="2913602"/>
              <a:ext cx="1869713" cy="1927991"/>
            </a:xfrm>
            <a:prstGeom prst="blockArc">
              <a:avLst>
                <a:gd name="adj1" fmla="val 10800000"/>
                <a:gd name="adj2" fmla="val 21559414"/>
                <a:gd name="adj3" fmla="val 126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6" name="Block Arc 14">
              <a:extLst>
                <a:ext uri="{FF2B5EF4-FFF2-40B4-BE49-F238E27FC236}">
                  <a16:creationId xmlns:a16="http://schemas.microsoft.com/office/drawing/2014/main" id="{08860548-EB69-43A4-B382-BAFDC9CF6BA7}"/>
                </a:ext>
              </a:extLst>
            </p:cNvPr>
            <p:cNvSpPr/>
            <p:nvPr/>
          </p:nvSpPr>
          <p:spPr>
            <a:xfrm>
              <a:off x="7399350" y="2930787"/>
              <a:ext cx="1869713" cy="1927990"/>
            </a:xfrm>
            <a:prstGeom prst="blockArc">
              <a:avLst>
                <a:gd name="adj1" fmla="val 10800000"/>
                <a:gd name="adj2" fmla="val 21559414"/>
                <a:gd name="adj3" fmla="val 126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7" name="Block Arc 16">
              <a:extLst>
                <a:ext uri="{FF2B5EF4-FFF2-40B4-BE49-F238E27FC236}">
                  <a16:creationId xmlns:a16="http://schemas.microsoft.com/office/drawing/2014/main" id="{C10A70D8-62E2-4012-A42B-70206DC213F6}"/>
                </a:ext>
              </a:extLst>
            </p:cNvPr>
            <p:cNvSpPr/>
            <p:nvPr/>
          </p:nvSpPr>
          <p:spPr>
            <a:xfrm rot="10800000">
              <a:off x="9028756" y="2879513"/>
              <a:ext cx="1869713" cy="1927991"/>
            </a:xfrm>
            <a:prstGeom prst="blockArc">
              <a:avLst>
                <a:gd name="adj1" fmla="val 10800000"/>
                <a:gd name="adj2" fmla="val 21559414"/>
                <a:gd name="adj3" fmla="val 126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9" name="Rectangle 18">
              <a:extLst>
                <a:ext uri="{FF2B5EF4-FFF2-40B4-BE49-F238E27FC236}">
                  <a16:creationId xmlns:a16="http://schemas.microsoft.com/office/drawing/2014/main" id="{75D36DE1-FDC1-4164-A53D-0490DC4DDB60}"/>
                </a:ext>
              </a:extLst>
            </p:cNvPr>
            <p:cNvSpPr/>
            <p:nvPr/>
          </p:nvSpPr>
          <p:spPr>
            <a:xfrm>
              <a:off x="10663122" y="2132322"/>
              <a:ext cx="235347" cy="1828519"/>
            </a:xfrm>
            <a:custGeom>
              <a:avLst/>
              <a:gdLst/>
              <a:ahLst/>
              <a:cxnLst/>
              <a:rect l="l" t="t" r="r" b="b"/>
              <a:pathLst>
                <a:path w="180000" h="1528170">
                  <a:moveTo>
                    <a:pt x="0" y="0"/>
                  </a:moveTo>
                  <a:lnTo>
                    <a:pt x="180000" y="0"/>
                  </a:lnTo>
                  <a:lnTo>
                    <a:pt x="180000" y="1528170"/>
                  </a:lnTo>
                  <a:lnTo>
                    <a:pt x="0" y="152817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0" name="Rectangle 18">
              <a:extLst>
                <a:ext uri="{FF2B5EF4-FFF2-40B4-BE49-F238E27FC236}">
                  <a16:creationId xmlns:a16="http://schemas.microsoft.com/office/drawing/2014/main" id="{D1CD3C1B-F79C-4C5C-BB85-254ADB46A106}"/>
                </a:ext>
              </a:extLst>
            </p:cNvPr>
            <p:cNvSpPr/>
            <p:nvPr/>
          </p:nvSpPr>
          <p:spPr>
            <a:xfrm rot="16200000">
              <a:off x="11332608" y="1359641"/>
              <a:ext cx="189905" cy="1528878"/>
            </a:xfrm>
            <a:custGeom>
              <a:avLst/>
              <a:gdLst/>
              <a:ahLst/>
              <a:cxnLst/>
              <a:rect l="l" t="t" r="r" b="b"/>
              <a:pathLst>
                <a:path w="180000" h="579556">
                  <a:moveTo>
                    <a:pt x="0" y="579556"/>
                  </a:moveTo>
                  <a:lnTo>
                    <a:pt x="0" y="0"/>
                  </a:lnTo>
                  <a:lnTo>
                    <a:pt x="180000" y="0"/>
                  </a:lnTo>
                  <a:lnTo>
                    <a:pt x="180000" y="57955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73" name="Oval 25">
            <a:extLst>
              <a:ext uri="{FF2B5EF4-FFF2-40B4-BE49-F238E27FC236}">
                <a16:creationId xmlns:a16="http://schemas.microsoft.com/office/drawing/2014/main" id="{DC98555C-67D4-4B8B-8326-90A0BF4E473C}"/>
              </a:ext>
            </a:extLst>
          </p:cNvPr>
          <p:cNvSpPr/>
          <p:nvPr/>
        </p:nvSpPr>
        <p:spPr>
          <a:xfrm>
            <a:off x="3078148" y="2888307"/>
            <a:ext cx="887479" cy="889200"/>
          </a:xfrm>
          <a:prstGeom prst="ellipse">
            <a:avLst/>
          </a:prstGeom>
          <a:solidFill>
            <a:schemeClr val="accent2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cs typeface="Arial" pitchFamily="34" charset="0"/>
            </a:endParaRPr>
          </a:p>
        </p:txBody>
      </p:sp>
      <p:sp>
        <p:nvSpPr>
          <p:cNvPr id="174" name="Oval 26">
            <a:extLst>
              <a:ext uri="{FF2B5EF4-FFF2-40B4-BE49-F238E27FC236}">
                <a16:creationId xmlns:a16="http://schemas.microsoft.com/office/drawing/2014/main" id="{2ECAC361-55B0-4C8D-A24E-A745F26B751D}"/>
              </a:ext>
            </a:extLst>
          </p:cNvPr>
          <p:cNvSpPr/>
          <p:nvPr/>
        </p:nvSpPr>
        <p:spPr>
          <a:xfrm>
            <a:off x="5145975" y="4820849"/>
            <a:ext cx="887479" cy="889200"/>
          </a:xfrm>
          <a:prstGeom prst="ellipse">
            <a:avLst/>
          </a:prstGeom>
          <a:solidFill>
            <a:schemeClr val="accent3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cs typeface="Arial" pitchFamily="34" charset="0"/>
            </a:endParaRPr>
          </a:p>
        </p:txBody>
      </p:sp>
      <p:sp>
        <p:nvSpPr>
          <p:cNvPr id="175" name="Oval 27">
            <a:extLst>
              <a:ext uri="{FF2B5EF4-FFF2-40B4-BE49-F238E27FC236}">
                <a16:creationId xmlns:a16="http://schemas.microsoft.com/office/drawing/2014/main" id="{829559C6-3428-42B4-8E2D-B00718B1FA05}"/>
              </a:ext>
            </a:extLst>
          </p:cNvPr>
          <p:cNvSpPr/>
          <p:nvPr/>
        </p:nvSpPr>
        <p:spPr>
          <a:xfrm>
            <a:off x="7048763" y="2937093"/>
            <a:ext cx="887479" cy="889200"/>
          </a:xfrm>
          <a:prstGeom prst="ellipse">
            <a:avLst/>
          </a:prstGeom>
          <a:solidFill>
            <a:schemeClr val="accent4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cs typeface="Arial" pitchFamily="34" charset="0"/>
            </a:endParaRPr>
          </a:p>
        </p:txBody>
      </p:sp>
      <p:sp>
        <p:nvSpPr>
          <p:cNvPr id="176" name="Oval 28">
            <a:extLst>
              <a:ext uri="{FF2B5EF4-FFF2-40B4-BE49-F238E27FC236}">
                <a16:creationId xmlns:a16="http://schemas.microsoft.com/office/drawing/2014/main" id="{4FC4AC53-1A18-4480-92E8-77258E2C7FAF}"/>
              </a:ext>
            </a:extLst>
          </p:cNvPr>
          <p:cNvSpPr/>
          <p:nvPr/>
        </p:nvSpPr>
        <p:spPr>
          <a:xfrm>
            <a:off x="9131711" y="4765267"/>
            <a:ext cx="887479" cy="889200"/>
          </a:xfrm>
          <a:prstGeom prst="ellipse">
            <a:avLst/>
          </a:prstGeom>
          <a:solidFill>
            <a:schemeClr val="accent5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cs typeface="Arial" pitchFamily="34" charset="0"/>
            </a:endParaRP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2D34B729-1A26-4125-BC7F-4D5B10DFB70D}"/>
              </a:ext>
            </a:extLst>
          </p:cNvPr>
          <p:cNvSpPr txBox="1"/>
          <p:nvPr/>
        </p:nvSpPr>
        <p:spPr>
          <a:xfrm>
            <a:off x="5243508" y="5100189"/>
            <a:ext cx="183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Year 9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139FFDA2-9F46-4096-A445-73ABA5E83A60}"/>
              </a:ext>
            </a:extLst>
          </p:cNvPr>
          <p:cNvSpPr txBox="1"/>
          <p:nvPr/>
        </p:nvSpPr>
        <p:spPr>
          <a:xfrm>
            <a:off x="9174851" y="5081011"/>
            <a:ext cx="183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Year 11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E26030B1-D737-4667-9296-4952252A2344}"/>
              </a:ext>
            </a:extLst>
          </p:cNvPr>
          <p:cNvSpPr txBox="1"/>
          <p:nvPr/>
        </p:nvSpPr>
        <p:spPr>
          <a:xfrm>
            <a:off x="2071596" y="3197897"/>
            <a:ext cx="183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Year 8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FF786E4C-0E20-4AB7-A55F-269986B985BB}"/>
              </a:ext>
            </a:extLst>
          </p:cNvPr>
          <p:cNvSpPr txBox="1"/>
          <p:nvPr/>
        </p:nvSpPr>
        <p:spPr>
          <a:xfrm>
            <a:off x="6081898" y="3253305"/>
            <a:ext cx="183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Year 10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1026" name="Picture 2" descr="The Wenlock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25" y="1311900"/>
            <a:ext cx="3030779" cy="963114"/>
          </a:xfrm>
          <a:prstGeom prst="rect">
            <a:avLst/>
          </a:prstGeom>
          <a:solidFill>
            <a:schemeClr val="bg1"/>
          </a:solidFill>
          <a:effectLst>
            <a:outerShdw blurRad="50800" dist="50800" dir="7080000" algn="ctr" rotWithShape="0">
              <a:schemeClr val="bg1">
                <a:lumMod val="95000"/>
                <a:alpha val="0"/>
              </a:scheme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11077153" y="2575144"/>
            <a:ext cx="1177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Applications &amp; Next Steps Support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977031" y="3716664"/>
            <a:ext cx="117732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Personalised College / Uni Visit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787789" y="3844767"/>
            <a:ext cx="1177320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College visit 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324173" y="3472320"/>
            <a:ext cx="117732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equalex Day 4: Workplace Project</a:t>
            </a:r>
            <a:endParaRPr lang="en-GB" sz="1200" dirty="0">
              <a:solidFill>
                <a:schemeClr val="tx2">
                  <a:lumMod val="75000"/>
                </a:schemeClr>
              </a:solidFill>
              <a:cs typeface="Arial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023842" y="4239734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Careers Advisor 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0780797" y="1688427"/>
            <a:ext cx="2107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Next Steps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0589811" y="5147165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Next steps interview 2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789718" y="2718040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Next steps interview 1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296935" y="5371381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Careers Advisor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189788" y="5012708"/>
            <a:ext cx="465688" cy="394318"/>
            <a:chOff x="6782625" y="4238029"/>
            <a:chExt cx="465688" cy="394318"/>
          </a:xfrm>
        </p:grpSpPr>
        <p:cxnSp>
          <p:nvCxnSpPr>
            <p:cNvPr id="5" name="Straight Connector 4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7" name="Group 46"/>
          <p:cNvGrpSpPr/>
          <p:nvPr/>
        </p:nvGrpSpPr>
        <p:grpSpPr>
          <a:xfrm rot="19157692">
            <a:off x="10520772" y="3725165"/>
            <a:ext cx="465688" cy="394318"/>
            <a:chOff x="6782625" y="4238029"/>
            <a:chExt cx="465688" cy="394318"/>
          </a:xfrm>
        </p:grpSpPr>
        <p:cxnSp>
          <p:nvCxnSpPr>
            <p:cNvPr id="48" name="Straight Connector 47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Oval 48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5" name="Group 54"/>
          <p:cNvGrpSpPr/>
          <p:nvPr/>
        </p:nvGrpSpPr>
        <p:grpSpPr>
          <a:xfrm rot="8421376">
            <a:off x="9992941" y="3233234"/>
            <a:ext cx="465688" cy="394318"/>
            <a:chOff x="6782625" y="4238029"/>
            <a:chExt cx="465688" cy="394318"/>
          </a:xfrm>
        </p:grpSpPr>
        <p:cxnSp>
          <p:nvCxnSpPr>
            <p:cNvPr id="56" name="Straight Connector 55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Oval 56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8" name="Group 57"/>
          <p:cNvGrpSpPr/>
          <p:nvPr/>
        </p:nvGrpSpPr>
        <p:grpSpPr>
          <a:xfrm rot="19229828">
            <a:off x="10534639" y="2636279"/>
            <a:ext cx="465688" cy="394318"/>
            <a:chOff x="6782625" y="4238029"/>
            <a:chExt cx="465688" cy="394318"/>
          </a:xfrm>
        </p:grpSpPr>
        <p:cxnSp>
          <p:nvCxnSpPr>
            <p:cNvPr id="59" name="Straight Connector 58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5" name="Group 64"/>
          <p:cNvGrpSpPr/>
          <p:nvPr/>
        </p:nvGrpSpPr>
        <p:grpSpPr>
          <a:xfrm rot="11940000">
            <a:off x="6034423" y="4184844"/>
            <a:ext cx="465688" cy="394318"/>
            <a:chOff x="6782625" y="4238029"/>
            <a:chExt cx="465688" cy="394318"/>
          </a:xfrm>
        </p:grpSpPr>
        <p:cxnSp>
          <p:nvCxnSpPr>
            <p:cNvPr id="66" name="Straight Connector 65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Oval 68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6" name="Group 75"/>
          <p:cNvGrpSpPr/>
          <p:nvPr/>
        </p:nvGrpSpPr>
        <p:grpSpPr>
          <a:xfrm rot="8399185">
            <a:off x="9956319" y="4261947"/>
            <a:ext cx="465688" cy="394318"/>
            <a:chOff x="6782625" y="4238029"/>
            <a:chExt cx="465688" cy="394318"/>
          </a:xfrm>
        </p:grpSpPr>
        <p:cxnSp>
          <p:nvCxnSpPr>
            <p:cNvPr id="81" name="Straight Connector 80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Oval 81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5" name="Group 84"/>
          <p:cNvGrpSpPr/>
          <p:nvPr/>
        </p:nvGrpSpPr>
        <p:grpSpPr>
          <a:xfrm rot="20871808">
            <a:off x="10311387" y="4835662"/>
            <a:ext cx="465688" cy="394318"/>
            <a:chOff x="6782625" y="4238029"/>
            <a:chExt cx="465688" cy="394318"/>
          </a:xfrm>
        </p:grpSpPr>
        <p:cxnSp>
          <p:nvCxnSpPr>
            <p:cNvPr id="86" name="Straight Connector 85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0" name="Group 89"/>
          <p:cNvGrpSpPr/>
          <p:nvPr/>
        </p:nvGrpSpPr>
        <p:grpSpPr>
          <a:xfrm rot="10800000">
            <a:off x="6345993" y="3199594"/>
            <a:ext cx="465688" cy="394318"/>
            <a:chOff x="6782625" y="4238029"/>
            <a:chExt cx="465688" cy="394318"/>
          </a:xfrm>
        </p:grpSpPr>
        <p:cxnSp>
          <p:nvCxnSpPr>
            <p:cNvPr id="91" name="Straight Connector 90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6578837" y="3966772"/>
            <a:ext cx="460980" cy="414755"/>
            <a:chOff x="6782625" y="4238029"/>
            <a:chExt cx="465688" cy="394318"/>
          </a:xfrm>
        </p:grpSpPr>
        <p:cxnSp>
          <p:nvCxnSpPr>
            <p:cNvPr id="94" name="Straight Connector 93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9" name="Group 98"/>
          <p:cNvGrpSpPr/>
          <p:nvPr/>
        </p:nvGrpSpPr>
        <p:grpSpPr>
          <a:xfrm rot="6026859">
            <a:off x="8029599" y="3898357"/>
            <a:ext cx="465688" cy="394318"/>
            <a:chOff x="6782625" y="4238029"/>
            <a:chExt cx="465688" cy="394318"/>
          </a:xfrm>
        </p:grpSpPr>
        <p:cxnSp>
          <p:nvCxnSpPr>
            <p:cNvPr id="100" name="Straight Connector 99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Oval 100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2" name="Group 101"/>
          <p:cNvGrpSpPr/>
          <p:nvPr/>
        </p:nvGrpSpPr>
        <p:grpSpPr>
          <a:xfrm rot="16870638">
            <a:off x="8558610" y="4120423"/>
            <a:ext cx="465688" cy="394318"/>
            <a:chOff x="6782625" y="4238029"/>
            <a:chExt cx="465688" cy="394318"/>
          </a:xfrm>
        </p:grpSpPr>
        <p:cxnSp>
          <p:nvCxnSpPr>
            <p:cNvPr id="103" name="Straight Connector 102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Oval 103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5" name="Group 104"/>
          <p:cNvGrpSpPr/>
          <p:nvPr/>
        </p:nvGrpSpPr>
        <p:grpSpPr>
          <a:xfrm rot="16556563">
            <a:off x="8096379" y="3144747"/>
            <a:ext cx="465688" cy="394318"/>
            <a:chOff x="6782625" y="4238029"/>
            <a:chExt cx="465688" cy="394318"/>
          </a:xfrm>
        </p:grpSpPr>
        <p:cxnSp>
          <p:nvCxnSpPr>
            <p:cNvPr id="106" name="Straight Connector 105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Oval 106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8" name="Group 107"/>
          <p:cNvGrpSpPr/>
          <p:nvPr/>
        </p:nvGrpSpPr>
        <p:grpSpPr>
          <a:xfrm rot="6026859">
            <a:off x="8424666" y="4993148"/>
            <a:ext cx="465688" cy="394318"/>
            <a:chOff x="6782625" y="4238029"/>
            <a:chExt cx="465688" cy="394318"/>
          </a:xfrm>
        </p:grpSpPr>
        <p:cxnSp>
          <p:nvCxnSpPr>
            <p:cNvPr id="109" name="Straight Connector 108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Oval 109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2592908" y="4171340"/>
            <a:ext cx="465688" cy="394318"/>
            <a:chOff x="6782625" y="4238029"/>
            <a:chExt cx="465688" cy="394318"/>
          </a:xfrm>
        </p:grpSpPr>
        <p:cxnSp>
          <p:nvCxnSpPr>
            <p:cNvPr id="112" name="Straight Connector 111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Oval 112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7" name="Group 116"/>
          <p:cNvGrpSpPr/>
          <p:nvPr/>
        </p:nvGrpSpPr>
        <p:grpSpPr>
          <a:xfrm rot="10800000">
            <a:off x="2401926" y="3262828"/>
            <a:ext cx="465688" cy="394318"/>
            <a:chOff x="6782625" y="4238029"/>
            <a:chExt cx="465688" cy="394318"/>
          </a:xfrm>
        </p:grpSpPr>
        <p:cxnSp>
          <p:nvCxnSpPr>
            <p:cNvPr id="118" name="Straight Connector 117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Oval 118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0" name="Group 119"/>
          <p:cNvGrpSpPr/>
          <p:nvPr/>
        </p:nvGrpSpPr>
        <p:grpSpPr>
          <a:xfrm rot="10579531">
            <a:off x="1976953" y="4544242"/>
            <a:ext cx="465688" cy="394318"/>
            <a:chOff x="6782625" y="4238029"/>
            <a:chExt cx="465688" cy="394318"/>
          </a:xfrm>
        </p:grpSpPr>
        <p:cxnSp>
          <p:nvCxnSpPr>
            <p:cNvPr id="121" name="Straight Connector 120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Oval 121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3" name="Oval 26">
            <a:extLst>
              <a:ext uri="{FF2B5EF4-FFF2-40B4-BE49-F238E27FC236}">
                <a16:creationId xmlns:a16="http://schemas.microsoft.com/office/drawing/2014/main" id="{2ECAC361-55B0-4C8D-A24E-A745F26B751D}"/>
              </a:ext>
            </a:extLst>
          </p:cNvPr>
          <p:cNvSpPr/>
          <p:nvPr/>
        </p:nvSpPr>
        <p:spPr>
          <a:xfrm>
            <a:off x="1136040" y="4848389"/>
            <a:ext cx="887479" cy="8892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cs typeface="Arial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2D34B729-1A26-4125-BC7F-4D5B10DFB70D}"/>
              </a:ext>
            </a:extLst>
          </p:cNvPr>
          <p:cNvSpPr txBox="1"/>
          <p:nvPr/>
        </p:nvSpPr>
        <p:spPr>
          <a:xfrm>
            <a:off x="1230118" y="5132769"/>
            <a:ext cx="7743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Year 7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125" name="Group 124"/>
          <p:cNvGrpSpPr/>
          <p:nvPr/>
        </p:nvGrpSpPr>
        <p:grpSpPr>
          <a:xfrm rot="6026859">
            <a:off x="4086364" y="3898034"/>
            <a:ext cx="465688" cy="394318"/>
            <a:chOff x="6782625" y="4238029"/>
            <a:chExt cx="465688" cy="394318"/>
          </a:xfrm>
        </p:grpSpPr>
        <p:cxnSp>
          <p:nvCxnSpPr>
            <p:cNvPr id="126" name="Straight Connector 125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Oval 126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8" name="Group 127"/>
          <p:cNvGrpSpPr/>
          <p:nvPr/>
        </p:nvGrpSpPr>
        <p:grpSpPr>
          <a:xfrm rot="16870638">
            <a:off x="4653957" y="4428758"/>
            <a:ext cx="465688" cy="394318"/>
            <a:chOff x="6782625" y="4238029"/>
            <a:chExt cx="465688" cy="394318"/>
          </a:xfrm>
        </p:grpSpPr>
        <p:cxnSp>
          <p:nvCxnSpPr>
            <p:cNvPr id="129" name="Straight Connector 128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Oval 129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1" name="Group 130"/>
          <p:cNvGrpSpPr/>
          <p:nvPr/>
        </p:nvGrpSpPr>
        <p:grpSpPr>
          <a:xfrm rot="16556563">
            <a:off x="4153144" y="3144424"/>
            <a:ext cx="465688" cy="394318"/>
            <a:chOff x="6782625" y="4238029"/>
            <a:chExt cx="465688" cy="394318"/>
          </a:xfrm>
        </p:grpSpPr>
        <p:cxnSp>
          <p:nvCxnSpPr>
            <p:cNvPr id="132" name="Straight Connector 131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Oval 132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4" name="Group 133"/>
          <p:cNvGrpSpPr/>
          <p:nvPr/>
        </p:nvGrpSpPr>
        <p:grpSpPr>
          <a:xfrm rot="6026859">
            <a:off x="4310096" y="4985925"/>
            <a:ext cx="610372" cy="577583"/>
            <a:chOff x="6782625" y="4238029"/>
            <a:chExt cx="465688" cy="394318"/>
          </a:xfrm>
        </p:grpSpPr>
        <p:cxnSp>
          <p:nvCxnSpPr>
            <p:cNvPr id="135" name="Straight Connector 134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Oval 135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Rectangle 8"/>
          <p:cNvSpPr/>
          <p:nvPr/>
        </p:nvSpPr>
        <p:spPr>
          <a:xfrm>
            <a:off x="0" y="6590611"/>
            <a:ext cx="12192000" cy="26738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/>
          <p:cNvSpPr txBox="1"/>
          <p:nvPr/>
        </p:nvSpPr>
        <p:spPr>
          <a:xfrm>
            <a:off x="9220097" y="3175335"/>
            <a:ext cx="826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External Visitor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8127757" y="2661796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Mock Interviews (equalex A&amp;D)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7352633" y="4295924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Careers </a:t>
            </a:r>
          </a:p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Fair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475128" y="4318856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Careers </a:t>
            </a:r>
          </a:p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visit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3366610" y="4263571"/>
            <a:ext cx="1177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Employer / Guest Speaker (BM5)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2782534" y="4530117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Careers Advisor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4325993" y="2704147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Careers Advisor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3324760" y="5704265"/>
            <a:ext cx="1524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PSHE: H&amp;W / Relationships / LWW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1452963" y="2764197"/>
            <a:ext cx="1524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PSHE: H&amp;W / Relationships / LWW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1272812" y="4106424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Employer / Guest Speaker (BM5)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32" name="Picture 8" descr="ᐈ Cartoon microphones stock images, Royalty Free microphone cartoon  pictures | download on Depositphotos®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805" y="4474158"/>
            <a:ext cx="327360" cy="32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7603" y="3893503"/>
            <a:ext cx="476614" cy="509560"/>
          </a:xfrm>
          <a:prstGeom prst="rect">
            <a:avLst/>
          </a:prstGeom>
        </p:spPr>
      </p:pic>
      <p:pic>
        <p:nvPicPr>
          <p:cNvPr id="152" name="Picture 15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9587" y="4830668"/>
            <a:ext cx="476614" cy="509560"/>
          </a:xfrm>
          <a:prstGeom prst="rect">
            <a:avLst/>
          </a:prstGeom>
        </p:spPr>
      </p:pic>
      <p:pic>
        <p:nvPicPr>
          <p:cNvPr id="153" name="Picture 12" descr="College Hat | PNG A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1334" y="4360679"/>
            <a:ext cx="481496" cy="30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12" descr="College Hat | PNG A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4835" y="4182860"/>
            <a:ext cx="481496" cy="30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arnival Cartoon Vectors Fair Fav - Free vector graphic on Pixabay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02" b="57068"/>
          <a:stretch/>
        </p:blipFill>
        <p:spPr bwMode="auto">
          <a:xfrm>
            <a:off x="6979517" y="3844802"/>
            <a:ext cx="610888" cy="45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artoon Depiction of an Interview | Jewish Women's Archiv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2891" y="3312783"/>
            <a:ext cx="631325" cy="474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" name="Picture 14" descr="Carnival Cartoon Vectors Fair Fav - Free vector graphic on Pixabay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02" b="57068"/>
          <a:stretch/>
        </p:blipFill>
        <p:spPr bwMode="auto">
          <a:xfrm>
            <a:off x="7878282" y="4653473"/>
            <a:ext cx="610888" cy="45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6695" y="2318007"/>
            <a:ext cx="398679" cy="797357"/>
          </a:xfrm>
          <a:prstGeom prst="rect">
            <a:avLst/>
          </a:prstGeom>
        </p:spPr>
      </p:pic>
      <p:pic>
        <p:nvPicPr>
          <p:cNvPr id="157" name="Picture 1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7854" y="2548882"/>
            <a:ext cx="476614" cy="509560"/>
          </a:xfrm>
          <a:prstGeom prst="rect">
            <a:avLst/>
          </a:prstGeom>
        </p:spPr>
      </p:pic>
      <p:pic>
        <p:nvPicPr>
          <p:cNvPr id="158" name="Picture 15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7878" y="3902839"/>
            <a:ext cx="476614" cy="509560"/>
          </a:xfrm>
          <a:prstGeom prst="rect">
            <a:avLst/>
          </a:prstGeom>
        </p:spPr>
      </p:pic>
      <p:pic>
        <p:nvPicPr>
          <p:cNvPr id="1048" name="Picture 24" descr="How to Draw A Cartoon Book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600" y="3388237"/>
            <a:ext cx="484663" cy="40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24" descr="How to Draw A Cartoon Book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63" y="5357522"/>
            <a:ext cx="473861" cy="396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15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43872" y="5190512"/>
            <a:ext cx="398679" cy="7973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18212" y="3072655"/>
            <a:ext cx="653683" cy="434996"/>
          </a:xfrm>
          <a:prstGeom prst="rect">
            <a:avLst/>
          </a:prstGeom>
        </p:spPr>
      </p:pic>
      <p:pic>
        <p:nvPicPr>
          <p:cNvPr id="1052" name="Picture 28" descr="Auto Mechanic. Clipart picture of an auto mechanic cartoon character ,  #affiliate, #Clipart, #pictu… | Cartoon character design, Car mechanic,  Good character traits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804" y="5477883"/>
            <a:ext cx="597621" cy="664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extBox 82"/>
          <p:cNvSpPr txBox="1"/>
          <p:nvPr/>
        </p:nvSpPr>
        <p:spPr>
          <a:xfrm>
            <a:off x="7730876" y="5356685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equalex Work Experience (BM6, Days 8–10)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751FF70-AB66-B165-EFB1-A8AE9FB58B8E}"/>
              </a:ext>
            </a:extLst>
          </p:cNvPr>
          <p:cNvGrpSpPr/>
          <p:nvPr/>
        </p:nvGrpSpPr>
        <p:grpSpPr>
          <a:xfrm rot="1320000">
            <a:off x="2131282" y="5219432"/>
            <a:ext cx="465688" cy="394318"/>
            <a:chOff x="6782625" y="4238029"/>
            <a:chExt cx="465688" cy="394318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F3C8E18-2730-A450-882A-C6E10A34394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968F86D-23E9-1E09-A9E6-63105F4B97BE}"/>
                </a:ext>
              </a:extLst>
            </p:cNvPr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03FAE39A-2D36-2601-C0C7-72D78C937DA9}"/>
              </a:ext>
            </a:extLst>
          </p:cNvPr>
          <p:cNvSpPr txBox="1"/>
          <p:nvPr/>
        </p:nvSpPr>
        <p:spPr>
          <a:xfrm>
            <a:off x="2073393" y="5678651"/>
            <a:ext cx="117732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equalex Day 1: World of Work Discovery Day</a:t>
            </a:r>
            <a:endParaRPr lang="en-US" sz="1200" dirty="0">
              <a:solidFill>
                <a:schemeClr val="tx2">
                  <a:lumMod val="75000"/>
                </a:schemeClr>
              </a:solidFill>
              <a:cs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2E4DB4-AB5C-607E-2736-BCA65DE19CC5}"/>
              </a:ext>
            </a:extLst>
          </p:cNvPr>
          <p:cNvSpPr txBox="1"/>
          <p:nvPr/>
        </p:nvSpPr>
        <p:spPr>
          <a:xfrm>
            <a:off x="5045084" y="4146843"/>
            <a:ext cx="117732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equalex Day 5: Enterprise Challenge Day</a:t>
            </a:r>
            <a:endParaRPr lang="en-US" sz="1200" dirty="0">
              <a:solidFill>
                <a:schemeClr val="tx2">
                  <a:lumMod val="75000"/>
                </a:schemeClr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1458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0851" y="4247507"/>
            <a:ext cx="476614" cy="509560"/>
          </a:xfrm>
          <a:prstGeom prst="rect">
            <a:avLst/>
          </a:prstGeom>
        </p:spPr>
      </p:pic>
      <p:pic>
        <p:nvPicPr>
          <p:cNvPr id="1052" name="Picture 28" descr="Auto Mechanic. Clipart picture of an auto mechanic cartoon character ,  #affiliate, #Clipart, #pictu… | Cartoon character design, Car mechanic,  Good character trai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2932" y="3065907"/>
            <a:ext cx="597621" cy="664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Wenlock: Y10 Careers Pathway 2026–27</a:t>
            </a:r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>
          <a:xfrm>
            <a:off x="603840" y="977111"/>
            <a:ext cx="12192000" cy="419379"/>
          </a:xfrm>
        </p:spPr>
        <p:txBody>
          <a:bodyPr/>
          <a:lstStyle/>
          <a:p>
            <a:r>
              <a:rPr lang="en-US" dirty="0"/>
              <a:t>Building a brighter future </a:t>
            </a:r>
          </a:p>
        </p:txBody>
      </p:sp>
      <p:sp>
        <p:nvSpPr>
          <p:cNvPr id="168" name="Rectangle 17">
            <a:extLst>
              <a:ext uri="{FF2B5EF4-FFF2-40B4-BE49-F238E27FC236}">
                <a16:creationId xmlns:a16="http://schemas.microsoft.com/office/drawing/2014/main" id="{3921B01C-4D4E-4964-9074-D700205B38E4}"/>
              </a:ext>
            </a:extLst>
          </p:cNvPr>
          <p:cNvSpPr/>
          <p:nvPr/>
        </p:nvSpPr>
        <p:spPr>
          <a:xfrm>
            <a:off x="0" y="4045750"/>
            <a:ext cx="784364" cy="3117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502275" y="2029124"/>
            <a:ext cx="11689725" cy="3431519"/>
            <a:chOff x="2501208" y="2029127"/>
            <a:chExt cx="9690792" cy="2846944"/>
          </a:xfrm>
        </p:grpSpPr>
        <p:sp>
          <p:nvSpPr>
            <p:cNvPr id="163" name="Block Arc 11">
              <a:extLst>
                <a:ext uri="{FF2B5EF4-FFF2-40B4-BE49-F238E27FC236}">
                  <a16:creationId xmlns:a16="http://schemas.microsoft.com/office/drawing/2014/main" id="{3CCD6603-F8F8-4559-9ABB-572EEB3F94CC}"/>
                </a:ext>
              </a:extLst>
            </p:cNvPr>
            <p:cNvSpPr/>
            <p:nvPr/>
          </p:nvSpPr>
          <p:spPr>
            <a:xfrm rot="10800000">
              <a:off x="2501208" y="2931838"/>
              <a:ext cx="1869713" cy="1927991"/>
            </a:xfrm>
            <a:prstGeom prst="blockArc">
              <a:avLst>
                <a:gd name="adj1" fmla="val 10800000"/>
                <a:gd name="adj2" fmla="val 21559414"/>
                <a:gd name="adj3" fmla="val 126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4" name="Block Arc 12">
              <a:extLst>
                <a:ext uri="{FF2B5EF4-FFF2-40B4-BE49-F238E27FC236}">
                  <a16:creationId xmlns:a16="http://schemas.microsoft.com/office/drawing/2014/main" id="{554CE230-4B54-46FC-9C07-475FFE6494B4}"/>
                </a:ext>
              </a:extLst>
            </p:cNvPr>
            <p:cNvSpPr/>
            <p:nvPr/>
          </p:nvSpPr>
          <p:spPr>
            <a:xfrm>
              <a:off x="4135576" y="2948080"/>
              <a:ext cx="1869713" cy="1927991"/>
            </a:xfrm>
            <a:prstGeom prst="blockArc">
              <a:avLst>
                <a:gd name="adj1" fmla="val 10800000"/>
                <a:gd name="adj2" fmla="val 21559414"/>
                <a:gd name="adj3" fmla="val 126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5" name="Block Arc 13">
              <a:extLst>
                <a:ext uri="{FF2B5EF4-FFF2-40B4-BE49-F238E27FC236}">
                  <a16:creationId xmlns:a16="http://schemas.microsoft.com/office/drawing/2014/main" id="{C0EDD0E7-7C28-470B-9733-02C86F14BC63}"/>
                </a:ext>
              </a:extLst>
            </p:cNvPr>
            <p:cNvSpPr/>
            <p:nvPr/>
          </p:nvSpPr>
          <p:spPr>
            <a:xfrm rot="10800000">
              <a:off x="5764983" y="2913602"/>
              <a:ext cx="1869713" cy="1927991"/>
            </a:xfrm>
            <a:prstGeom prst="blockArc">
              <a:avLst>
                <a:gd name="adj1" fmla="val 10800000"/>
                <a:gd name="adj2" fmla="val 21559414"/>
                <a:gd name="adj3" fmla="val 126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6" name="Block Arc 14">
              <a:extLst>
                <a:ext uri="{FF2B5EF4-FFF2-40B4-BE49-F238E27FC236}">
                  <a16:creationId xmlns:a16="http://schemas.microsoft.com/office/drawing/2014/main" id="{08860548-EB69-43A4-B382-BAFDC9CF6BA7}"/>
                </a:ext>
              </a:extLst>
            </p:cNvPr>
            <p:cNvSpPr/>
            <p:nvPr/>
          </p:nvSpPr>
          <p:spPr>
            <a:xfrm>
              <a:off x="7399350" y="2930787"/>
              <a:ext cx="1869713" cy="1927990"/>
            </a:xfrm>
            <a:prstGeom prst="blockArc">
              <a:avLst>
                <a:gd name="adj1" fmla="val 10800000"/>
                <a:gd name="adj2" fmla="val 21559414"/>
                <a:gd name="adj3" fmla="val 126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7" name="Block Arc 16">
              <a:extLst>
                <a:ext uri="{FF2B5EF4-FFF2-40B4-BE49-F238E27FC236}">
                  <a16:creationId xmlns:a16="http://schemas.microsoft.com/office/drawing/2014/main" id="{C10A70D8-62E2-4012-A42B-70206DC213F6}"/>
                </a:ext>
              </a:extLst>
            </p:cNvPr>
            <p:cNvSpPr/>
            <p:nvPr/>
          </p:nvSpPr>
          <p:spPr>
            <a:xfrm rot="10800000">
              <a:off x="9028756" y="2879513"/>
              <a:ext cx="1869713" cy="1927991"/>
            </a:xfrm>
            <a:prstGeom prst="blockArc">
              <a:avLst>
                <a:gd name="adj1" fmla="val 10800000"/>
                <a:gd name="adj2" fmla="val 21559414"/>
                <a:gd name="adj3" fmla="val 126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9" name="Rectangle 18">
              <a:extLst>
                <a:ext uri="{FF2B5EF4-FFF2-40B4-BE49-F238E27FC236}">
                  <a16:creationId xmlns:a16="http://schemas.microsoft.com/office/drawing/2014/main" id="{75D36DE1-FDC1-4164-A53D-0490DC4DDB60}"/>
                </a:ext>
              </a:extLst>
            </p:cNvPr>
            <p:cNvSpPr/>
            <p:nvPr/>
          </p:nvSpPr>
          <p:spPr>
            <a:xfrm>
              <a:off x="10663122" y="2132322"/>
              <a:ext cx="235347" cy="1828519"/>
            </a:xfrm>
            <a:custGeom>
              <a:avLst/>
              <a:gdLst/>
              <a:ahLst/>
              <a:cxnLst/>
              <a:rect l="l" t="t" r="r" b="b"/>
              <a:pathLst>
                <a:path w="180000" h="1528170">
                  <a:moveTo>
                    <a:pt x="0" y="0"/>
                  </a:moveTo>
                  <a:lnTo>
                    <a:pt x="180000" y="0"/>
                  </a:lnTo>
                  <a:lnTo>
                    <a:pt x="180000" y="1528170"/>
                  </a:lnTo>
                  <a:lnTo>
                    <a:pt x="0" y="152817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0" name="Rectangle 18">
              <a:extLst>
                <a:ext uri="{FF2B5EF4-FFF2-40B4-BE49-F238E27FC236}">
                  <a16:creationId xmlns:a16="http://schemas.microsoft.com/office/drawing/2014/main" id="{D1CD3C1B-F79C-4C5C-BB85-254ADB46A106}"/>
                </a:ext>
              </a:extLst>
            </p:cNvPr>
            <p:cNvSpPr/>
            <p:nvPr/>
          </p:nvSpPr>
          <p:spPr>
            <a:xfrm rot="16200000">
              <a:off x="11332608" y="1359641"/>
              <a:ext cx="189905" cy="1528878"/>
            </a:xfrm>
            <a:custGeom>
              <a:avLst/>
              <a:gdLst/>
              <a:ahLst/>
              <a:cxnLst/>
              <a:rect l="l" t="t" r="r" b="b"/>
              <a:pathLst>
                <a:path w="180000" h="579556">
                  <a:moveTo>
                    <a:pt x="0" y="579556"/>
                  </a:moveTo>
                  <a:lnTo>
                    <a:pt x="0" y="0"/>
                  </a:lnTo>
                  <a:lnTo>
                    <a:pt x="180000" y="0"/>
                  </a:lnTo>
                  <a:lnTo>
                    <a:pt x="180000" y="57955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73" name="Oval 25">
            <a:extLst>
              <a:ext uri="{FF2B5EF4-FFF2-40B4-BE49-F238E27FC236}">
                <a16:creationId xmlns:a16="http://schemas.microsoft.com/office/drawing/2014/main" id="{DC98555C-67D4-4B8B-8326-90A0BF4E473C}"/>
              </a:ext>
            </a:extLst>
          </p:cNvPr>
          <p:cNvSpPr/>
          <p:nvPr/>
        </p:nvSpPr>
        <p:spPr>
          <a:xfrm>
            <a:off x="3078148" y="2888307"/>
            <a:ext cx="887479" cy="889200"/>
          </a:xfrm>
          <a:prstGeom prst="ellipse">
            <a:avLst/>
          </a:prstGeom>
          <a:solidFill>
            <a:schemeClr val="accent2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cs typeface="Arial" pitchFamily="34" charset="0"/>
            </a:endParaRPr>
          </a:p>
        </p:txBody>
      </p:sp>
      <p:sp>
        <p:nvSpPr>
          <p:cNvPr id="174" name="Oval 26">
            <a:extLst>
              <a:ext uri="{FF2B5EF4-FFF2-40B4-BE49-F238E27FC236}">
                <a16:creationId xmlns:a16="http://schemas.microsoft.com/office/drawing/2014/main" id="{2ECAC361-55B0-4C8D-A24E-A745F26B751D}"/>
              </a:ext>
            </a:extLst>
          </p:cNvPr>
          <p:cNvSpPr/>
          <p:nvPr/>
        </p:nvSpPr>
        <p:spPr>
          <a:xfrm>
            <a:off x="5145975" y="4820849"/>
            <a:ext cx="887479" cy="889200"/>
          </a:xfrm>
          <a:prstGeom prst="ellipse">
            <a:avLst/>
          </a:prstGeom>
          <a:solidFill>
            <a:schemeClr val="accent3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cs typeface="Arial" pitchFamily="34" charset="0"/>
            </a:endParaRPr>
          </a:p>
        </p:txBody>
      </p:sp>
      <p:sp>
        <p:nvSpPr>
          <p:cNvPr id="175" name="Oval 27">
            <a:extLst>
              <a:ext uri="{FF2B5EF4-FFF2-40B4-BE49-F238E27FC236}">
                <a16:creationId xmlns:a16="http://schemas.microsoft.com/office/drawing/2014/main" id="{829559C6-3428-42B4-8E2D-B00718B1FA05}"/>
              </a:ext>
            </a:extLst>
          </p:cNvPr>
          <p:cNvSpPr/>
          <p:nvPr/>
        </p:nvSpPr>
        <p:spPr>
          <a:xfrm>
            <a:off x="7048763" y="2937093"/>
            <a:ext cx="887479" cy="889200"/>
          </a:xfrm>
          <a:prstGeom prst="ellipse">
            <a:avLst/>
          </a:prstGeom>
          <a:solidFill>
            <a:schemeClr val="accent4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cs typeface="Arial" pitchFamily="34" charset="0"/>
            </a:endParaRPr>
          </a:p>
        </p:txBody>
      </p:sp>
      <p:sp>
        <p:nvSpPr>
          <p:cNvPr id="176" name="Oval 28">
            <a:extLst>
              <a:ext uri="{FF2B5EF4-FFF2-40B4-BE49-F238E27FC236}">
                <a16:creationId xmlns:a16="http://schemas.microsoft.com/office/drawing/2014/main" id="{4FC4AC53-1A18-4480-92E8-77258E2C7FAF}"/>
              </a:ext>
            </a:extLst>
          </p:cNvPr>
          <p:cNvSpPr/>
          <p:nvPr/>
        </p:nvSpPr>
        <p:spPr>
          <a:xfrm>
            <a:off x="9131711" y="4765267"/>
            <a:ext cx="887479" cy="889200"/>
          </a:xfrm>
          <a:prstGeom prst="ellipse">
            <a:avLst/>
          </a:prstGeom>
          <a:solidFill>
            <a:schemeClr val="accent5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cs typeface="Arial" pitchFamily="34" charset="0"/>
            </a:endParaRP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2D34B729-1A26-4125-BC7F-4D5B10DFB70D}"/>
              </a:ext>
            </a:extLst>
          </p:cNvPr>
          <p:cNvSpPr txBox="1"/>
          <p:nvPr/>
        </p:nvSpPr>
        <p:spPr>
          <a:xfrm>
            <a:off x="5243508" y="5100189"/>
            <a:ext cx="183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SPR 1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139FFDA2-9F46-4096-A445-73ABA5E83A60}"/>
              </a:ext>
            </a:extLst>
          </p:cNvPr>
          <p:cNvSpPr txBox="1"/>
          <p:nvPr/>
        </p:nvSpPr>
        <p:spPr>
          <a:xfrm>
            <a:off x="9228879" y="5108578"/>
            <a:ext cx="183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SUM 1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E26030B1-D737-4667-9296-4952252A2344}"/>
              </a:ext>
            </a:extLst>
          </p:cNvPr>
          <p:cNvSpPr txBox="1"/>
          <p:nvPr/>
        </p:nvSpPr>
        <p:spPr>
          <a:xfrm>
            <a:off x="2071596" y="3197897"/>
            <a:ext cx="183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AUT 2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FF786E4C-0E20-4AB7-A55F-269986B985BB}"/>
              </a:ext>
            </a:extLst>
          </p:cNvPr>
          <p:cNvSpPr txBox="1"/>
          <p:nvPr/>
        </p:nvSpPr>
        <p:spPr>
          <a:xfrm>
            <a:off x="6019725" y="3252912"/>
            <a:ext cx="183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SPR 2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1026" name="Picture 2" descr="The Wenlock Schoo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25" y="1311900"/>
            <a:ext cx="3030779" cy="963114"/>
          </a:xfrm>
          <a:prstGeom prst="rect">
            <a:avLst/>
          </a:prstGeom>
          <a:solidFill>
            <a:schemeClr val="bg1"/>
          </a:solidFill>
          <a:effectLst>
            <a:outerShdw blurRad="50800" dist="50800" dir="7080000" algn="ctr" rotWithShape="0">
              <a:schemeClr val="bg1">
                <a:lumMod val="95000"/>
                <a:alpha val="0"/>
              </a:scheme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987256" y="4098713"/>
            <a:ext cx="1177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Pathways &amp; Qualifications Assembly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977031" y="3716664"/>
            <a:ext cx="1177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CV Writing &amp; equalex A&amp;D Prep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455220" y="3238748"/>
            <a:ext cx="1177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FE / College Visit (BM7)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225749" y="3905861"/>
            <a:ext cx="1177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FE / College Visit (BM7)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023842" y="4239734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Careers Advisor 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0892261" y="1659792"/>
            <a:ext cx="1816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Next Steps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0589811" y="5147165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Next Steps Interview 2 (BM8)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789718" y="2718040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Next Steps Interview 1 (BM8)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296935" y="5371381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Careers Advisor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189788" y="5012708"/>
            <a:ext cx="465688" cy="394318"/>
            <a:chOff x="6782625" y="4238029"/>
            <a:chExt cx="465688" cy="394318"/>
          </a:xfrm>
        </p:grpSpPr>
        <p:cxnSp>
          <p:nvCxnSpPr>
            <p:cNvPr id="5" name="Straight Connector 4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7" name="Group 46"/>
          <p:cNvGrpSpPr/>
          <p:nvPr/>
        </p:nvGrpSpPr>
        <p:grpSpPr>
          <a:xfrm rot="19157692">
            <a:off x="10520772" y="3725165"/>
            <a:ext cx="465688" cy="394318"/>
            <a:chOff x="6782625" y="4238029"/>
            <a:chExt cx="465688" cy="394318"/>
          </a:xfrm>
        </p:grpSpPr>
        <p:cxnSp>
          <p:nvCxnSpPr>
            <p:cNvPr id="48" name="Straight Connector 47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Oval 48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5" name="Group 54"/>
          <p:cNvGrpSpPr/>
          <p:nvPr/>
        </p:nvGrpSpPr>
        <p:grpSpPr>
          <a:xfrm rot="8421376">
            <a:off x="9992941" y="3233234"/>
            <a:ext cx="465688" cy="394318"/>
            <a:chOff x="6782625" y="4238029"/>
            <a:chExt cx="465688" cy="394318"/>
          </a:xfrm>
        </p:grpSpPr>
        <p:cxnSp>
          <p:nvCxnSpPr>
            <p:cNvPr id="56" name="Straight Connector 55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Oval 56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8" name="Group 57"/>
          <p:cNvGrpSpPr/>
          <p:nvPr/>
        </p:nvGrpSpPr>
        <p:grpSpPr>
          <a:xfrm rot="19229828">
            <a:off x="10534639" y="2636279"/>
            <a:ext cx="465688" cy="394318"/>
            <a:chOff x="6782625" y="4238029"/>
            <a:chExt cx="465688" cy="394318"/>
          </a:xfrm>
        </p:grpSpPr>
        <p:cxnSp>
          <p:nvCxnSpPr>
            <p:cNvPr id="59" name="Straight Connector 58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5" name="Group 64"/>
          <p:cNvGrpSpPr/>
          <p:nvPr/>
        </p:nvGrpSpPr>
        <p:grpSpPr>
          <a:xfrm rot="10800000">
            <a:off x="6034423" y="4184844"/>
            <a:ext cx="465688" cy="394318"/>
            <a:chOff x="6782625" y="4238029"/>
            <a:chExt cx="465688" cy="394318"/>
          </a:xfrm>
        </p:grpSpPr>
        <p:cxnSp>
          <p:nvCxnSpPr>
            <p:cNvPr id="66" name="Straight Connector 65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Oval 68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6" name="Group 75"/>
          <p:cNvGrpSpPr/>
          <p:nvPr/>
        </p:nvGrpSpPr>
        <p:grpSpPr>
          <a:xfrm rot="8399185">
            <a:off x="9956319" y="4261947"/>
            <a:ext cx="465688" cy="394318"/>
            <a:chOff x="6782625" y="4238029"/>
            <a:chExt cx="465688" cy="394318"/>
          </a:xfrm>
        </p:grpSpPr>
        <p:cxnSp>
          <p:nvCxnSpPr>
            <p:cNvPr id="81" name="Straight Connector 80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Oval 81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5" name="Group 84"/>
          <p:cNvGrpSpPr/>
          <p:nvPr/>
        </p:nvGrpSpPr>
        <p:grpSpPr>
          <a:xfrm rot="20871808">
            <a:off x="10311387" y="4835662"/>
            <a:ext cx="465688" cy="394318"/>
            <a:chOff x="6782625" y="4238029"/>
            <a:chExt cx="465688" cy="394318"/>
          </a:xfrm>
        </p:grpSpPr>
        <p:cxnSp>
          <p:nvCxnSpPr>
            <p:cNvPr id="86" name="Straight Connector 85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0" name="Group 89"/>
          <p:cNvGrpSpPr/>
          <p:nvPr/>
        </p:nvGrpSpPr>
        <p:grpSpPr>
          <a:xfrm rot="10800000">
            <a:off x="6345993" y="3199594"/>
            <a:ext cx="465688" cy="394318"/>
            <a:chOff x="6782625" y="4238029"/>
            <a:chExt cx="465688" cy="394318"/>
          </a:xfrm>
        </p:grpSpPr>
        <p:cxnSp>
          <p:nvCxnSpPr>
            <p:cNvPr id="91" name="Straight Connector 90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6578837" y="3966772"/>
            <a:ext cx="460980" cy="414755"/>
            <a:chOff x="6782625" y="4238029"/>
            <a:chExt cx="465688" cy="394318"/>
          </a:xfrm>
        </p:grpSpPr>
        <p:cxnSp>
          <p:nvCxnSpPr>
            <p:cNvPr id="94" name="Straight Connector 93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9" name="Group 98"/>
          <p:cNvGrpSpPr/>
          <p:nvPr/>
        </p:nvGrpSpPr>
        <p:grpSpPr>
          <a:xfrm rot="6026859">
            <a:off x="8029599" y="3898357"/>
            <a:ext cx="465688" cy="394318"/>
            <a:chOff x="6782625" y="4238029"/>
            <a:chExt cx="465688" cy="394318"/>
          </a:xfrm>
        </p:grpSpPr>
        <p:cxnSp>
          <p:nvCxnSpPr>
            <p:cNvPr id="100" name="Straight Connector 99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Oval 100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2" name="Group 101"/>
          <p:cNvGrpSpPr/>
          <p:nvPr/>
        </p:nvGrpSpPr>
        <p:grpSpPr>
          <a:xfrm rot="16870638">
            <a:off x="8331060" y="3986626"/>
            <a:ext cx="856059" cy="251203"/>
            <a:chOff x="6782625" y="4238029"/>
            <a:chExt cx="465688" cy="394318"/>
          </a:xfrm>
        </p:grpSpPr>
        <p:cxnSp>
          <p:nvCxnSpPr>
            <p:cNvPr id="103" name="Straight Connector 102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Oval 103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8" name="Group 107"/>
          <p:cNvGrpSpPr/>
          <p:nvPr/>
        </p:nvGrpSpPr>
        <p:grpSpPr>
          <a:xfrm rot="6026859">
            <a:off x="8424666" y="4993148"/>
            <a:ext cx="465688" cy="394318"/>
            <a:chOff x="6782625" y="4238029"/>
            <a:chExt cx="465688" cy="394318"/>
          </a:xfrm>
        </p:grpSpPr>
        <p:cxnSp>
          <p:nvCxnSpPr>
            <p:cNvPr id="109" name="Straight Connector 108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Oval 109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2592908" y="4171340"/>
            <a:ext cx="465688" cy="394318"/>
            <a:chOff x="6782625" y="4238029"/>
            <a:chExt cx="465688" cy="394318"/>
          </a:xfrm>
        </p:grpSpPr>
        <p:cxnSp>
          <p:nvCxnSpPr>
            <p:cNvPr id="112" name="Straight Connector 111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Oval 112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7" name="Group 116"/>
          <p:cNvGrpSpPr/>
          <p:nvPr/>
        </p:nvGrpSpPr>
        <p:grpSpPr>
          <a:xfrm rot="10800000">
            <a:off x="2401926" y="3262828"/>
            <a:ext cx="465688" cy="394318"/>
            <a:chOff x="6782625" y="4238029"/>
            <a:chExt cx="465688" cy="394318"/>
          </a:xfrm>
        </p:grpSpPr>
        <p:cxnSp>
          <p:nvCxnSpPr>
            <p:cNvPr id="118" name="Straight Connector 117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Oval 118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0" name="Group 119"/>
          <p:cNvGrpSpPr/>
          <p:nvPr/>
        </p:nvGrpSpPr>
        <p:grpSpPr>
          <a:xfrm rot="10579531">
            <a:off x="1976953" y="4544242"/>
            <a:ext cx="465688" cy="394318"/>
            <a:chOff x="6782625" y="4238029"/>
            <a:chExt cx="465688" cy="394318"/>
          </a:xfrm>
        </p:grpSpPr>
        <p:cxnSp>
          <p:nvCxnSpPr>
            <p:cNvPr id="121" name="Straight Connector 120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Oval 121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3" name="Oval 26">
            <a:extLst>
              <a:ext uri="{FF2B5EF4-FFF2-40B4-BE49-F238E27FC236}">
                <a16:creationId xmlns:a16="http://schemas.microsoft.com/office/drawing/2014/main" id="{2ECAC361-55B0-4C8D-A24E-A745F26B751D}"/>
              </a:ext>
            </a:extLst>
          </p:cNvPr>
          <p:cNvSpPr/>
          <p:nvPr/>
        </p:nvSpPr>
        <p:spPr>
          <a:xfrm>
            <a:off x="1136040" y="4848389"/>
            <a:ext cx="887479" cy="8892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cs typeface="Arial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2D34B729-1A26-4125-BC7F-4D5B10DFB70D}"/>
              </a:ext>
            </a:extLst>
          </p:cNvPr>
          <p:cNvSpPr txBox="1"/>
          <p:nvPr/>
        </p:nvSpPr>
        <p:spPr>
          <a:xfrm>
            <a:off x="1230118" y="5132769"/>
            <a:ext cx="7743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AUT 1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125" name="Group 124"/>
          <p:cNvGrpSpPr/>
          <p:nvPr/>
        </p:nvGrpSpPr>
        <p:grpSpPr>
          <a:xfrm rot="6026859">
            <a:off x="4086364" y="3898034"/>
            <a:ext cx="465688" cy="394318"/>
            <a:chOff x="6782625" y="4238029"/>
            <a:chExt cx="465688" cy="394318"/>
          </a:xfrm>
        </p:grpSpPr>
        <p:cxnSp>
          <p:nvCxnSpPr>
            <p:cNvPr id="126" name="Straight Connector 125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Oval 126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8" name="Group 127"/>
          <p:cNvGrpSpPr/>
          <p:nvPr/>
        </p:nvGrpSpPr>
        <p:grpSpPr>
          <a:xfrm rot="16870638">
            <a:off x="4615375" y="4120100"/>
            <a:ext cx="465688" cy="394318"/>
            <a:chOff x="6782625" y="4238029"/>
            <a:chExt cx="465688" cy="394318"/>
          </a:xfrm>
        </p:grpSpPr>
        <p:cxnSp>
          <p:nvCxnSpPr>
            <p:cNvPr id="129" name="Straight Connector 128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Oval 129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4" name="Group 133"/>
          <p:cNvGrpSpPr/>
          <p:nvPr/>
        </p:nvGrpSpPr>
        <p:grpSpPr>
          <a:xfrm rot="6026859">
            <a:off x="4481431" y="4992825"/>
            <a:ext cx="465688" cy="394318"/>
            <a:chOff x="6782625" y="4238029"/>
            <a:chExt cx="465688" cy="394318"/>
          </a:xfrm>
        </p:grpSpPr>
        <p:cxnSp>
          <p:nvCxnSpPr>
            <p:cNvPr id="135" name="Straight Connector 134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Oval 135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Rectangle 8"/>
          <p:cNvSpPr/>
          <p:nvPr/>
        </p:nvSpPr>
        <p:spPr>
          <a:xfrm>
            <a:off x="0" y="6590611"/>
            <a:ext cx="12192000" cy="26738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/>
          <p:cNvSpPr txBox="1"/>
          <p:nvPr/>
        </p:nvSpPr>
        <p:spPr>
          <a:xfrm>
            <a:off x="9228879" y="3175335"/>
            <a:ext cx="9722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Employer Visitor (BM5 encounter)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7352633" y="4295924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Careers </a:t>
            </a:r>
          </a:p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Fair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475128" y="4318856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Careers </a:t>
            </a:r>
          </a:p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visit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3366610" y="4263571"/>
            <a:ext cx="1177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Employer Speaker (BM5)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2782534" y="4530117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Careers Advisor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3064330" y="5135176"/>
            <a:ext cx="1524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PSHE: H&amp;W / Relationships / LWW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1452963" y="2764197"/>
            <a:ext cx="1524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PSHE: H&amp;W / Relationships / LWW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10804423" y="2563978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equalex Work Experience (BM6 Y10–11 placement)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52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9587" y="4830668"/>
            <a:ext cx="476614" cy="509560"/>
          </a:xfrm>
          <a:prstGeom prst="rect">
            <a:avLst/>
          </a:prstGeom>
        </p:spPr>
      </p:pic>
      <p:pic>
        <p:nvPicPr>
          <p:cNvPr id="1036" name="Picture 12" descr="College Hat | PNG Al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567" y="4350332"/>
            <a:ext cx="481496" cy="30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12" descr="College Hat | PNG Al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383" y="2922079"/>
            <a:ext cx="481496" cy="30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arnival Cartoon Vectors Fair Fav - Free vector graphic on Pixabay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02" b="57068"/>
          <a:stretch/>
        </p:blipFill>
        <p:spPr bwMode="auto">
          <a:xfrm>
            <a:off x="6979517" y="3844802"/>
            <a:ext cx="610888" cy="45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" name="Picture 14" descr="Carnival Cartoon Vectors Fair Fav - Free vector graphic on Pixabay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02" b="57068"/>
          <a:stretch/>
        </p:blipFill>
        <p:spPr bwMode="auto">
          <a:xfrm>
            <a:off x="7878282" y="4653473"/>
            <a:ext cx="610888" cy="45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6695" y="2318007"/>
            <a:ext cx="398679" cy="797357"/>
          </a:xfrm>
          <a:prstGeom prst="rect">
            <a:avLst/>
          </a:prstGeom>
        </p:spPr>
      </p:pic>
      <p:pic>
        <p:nvPicPr>
          <p:cNvPr id="158" name="Picture 1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7878" y="3902839"/>
            <a:ext cx="476614" cy="509560"/>
          </a:xfrm>
          <a:prstGeom prst="rect">
            <a:avLst/>
          </a:prstGeom>
        </p:spPr>
      </p:pic>
      <p:pic>
        <p:nvPicPr>
          <p:cNvPr id="1048" name="Picture 24" descr="How to Draw A Cartoon Book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004" y="3340457"/>
            <a:ext cx="484663" cy="40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24" descr="How to Draw A Cartoon Book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493" y="5555216"/>
            <a:ext cx="473861" cy="396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15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41478" y="5285050"/>
            <a:ext cx="398679" cy="797357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7728508" y="5357522"/>
            <a:ext cx="1177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Mock Exams &amp; Pre-WEX Prep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0" name="Oval 27">
            <a:extLst>
              <a:ext uri="{FF2B5EF4-FFF2-40B4-BE49-F238E27FC236}">
                <a16:creationId xmlns:a16="http://schemas.microsoft.com/office/drawing/2014/main" id="{7A51134D-F487-4807-89BC-7D596C0886DB}"/>
              </a:ext>
            </a:extLst>
          </p:cNvPr>
          <p:cNvSpPr/>
          <p:nvPr/>
        </p:nvSpPr>
        <p:spPr>
          <a:xfrm>
            <a:off x="10004782" y="1562300"/>
            <a:ext cx="887479" cy="8892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cs typeface="Arial" pitchFamily="34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A36DEB3E-7E93-4EF3-850B-EC2D9B6254E3}"/>
              </a:ext>
            </a:extLst>
          </p:cNvPr>
          <p:cNvSpPr txBox="1"/>
          <p:nvPr/>
        </p:nvSpPr>
        <p:spPr>
          <a:xfrm>
            <a:off x="10114174" y="1860553"/>
            <a:ext cx="183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SUM 2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3" name="Picture 24" descr="How to Draw A Cartoon Book">
            <a:extLst>
              <a:ext uri="{FF2B5EF4-FFF2-40B4-BE49-F238E27FC236}">
                <a16:creationId xmlns:a16="http://schemas.microsoft.com/office/drawing/2014/main" id="{935A93C4-86D3-DF82-4C9B-7F133D331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8807" y="4312367"/>
            <a:ext cx="473861" cy="396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498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Wenlock: Y11 Careers Pathway 2026–27</a:t>
            </a:r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>
          <a:xfrm>
            <a:off x="603840" y="977111"/>
            <a:ext cx="12192000" cy="419379"/>
          </a:xfrm>
        </p:spPr>
        <p:txBody>
          <a:bodyPr/>
          <a:lstStyle/>
          <a:p>
            <a:r>
              <a:rPr lang="en-US" dirty="0"/>
              <a:t>Building a brighter future </a:t>
            </a:r>
          </a:p>
        </p:txBody>
      </p:sp>
      <p:sp>
        <p:nvSpPr>
          <p:cNvPr id="168" name="Rectangle 17">
            <a:extLst>
              <a:ext uri="{FF2B5EF4-FFF2-40B4-BE49-F238E27FC236}">
                <a16:creationId xmlns:a16="http://schemas.microsoft.com/office/drawing/2014/main" id="{3921B01C-4D4E-4964-9074-D700205B38E4}"/>
              </a:ext>
            </a:extLst>
          </p:cNvPr>
          <p:cNvSpPr/>
          <p:nvPr/>
        </p:nvSpPr>
        <p:spPr>
          <a:xfrm>
            <a:off x="0" y="4045750"/>
            <a:ext cx="784364" cy="3117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502275" y="2029124"/>
            <a:ext cx="11689725" cy="3431519"/>
            <a:chOff x="2501208" y="2029127"/>
            <a:chExt cx="9690792" cy="2846944"/>
          </a:xfrm>
        </p:grpSpPr>
        <p:sp>
          <p:nvSpPr>
            <p:cNvPr id="163" name="Block Arc 11">
              <a:extLst>
                <a:ext uri="{FF2B5EF4-FFF2-40B4-BE49-F238E27FC236}">
                  <a16:creationId xmlns:a16="http://schemas.microsoft.com/office/drawing/2014/main" id="{3CCD6603-F8F8-4559-9ABB-572EEB3F94CC}"/>
                </a:ext>
              </a:extLst>
            </p:cNvPr>
            <p:cNvSpPr/>
            <p:nvPr/>
          </p:nvSpPr>
          <p:spPr>
            <a:xfrm rot="10800000">
              <a:off x="2501208" y="2931838"/>
              <a:ext cx="1869713" cy="1927991"/>
            </a:xfrm>
            <a:prstGeom prst="blockArc">
              <a:avLst>
                <a:gd name="adj1" fmla="val 10800000"/>
                <a:gd name="adj2" fmla="val 21559414"/>
                <a:gd name="adj3" fmla="val 126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4" name="Block Arc 12">
              <a:extLst>
                <a:ext uri="{FF2B5EF4-FFF2-40B4-BE49-F238E27FC236}">
                  <a16:creationId xmlns:a16="http://schemas.microsoft.com/office/drawing/2014/main" id="{554CE230-4B54-46FC-9C07-475FFE6494B4}"/>
                </a:ext>
              </a:extLst>
            </p:cNvPr>
            <p:cNvSpPr/>
            <p:nvPr/>
          </p:nvSpPr>
          <p:spPr>
            <a:xfrm>
              <a:off x="4135576" y="2948080"/>
              <a:ext cx="1869713" cy="1927991"/>
            </a:xfrm>
            <a:prstGeom prst="blockArc">
              <a:avLst>
                <a:gd name="adj1" fmla="val 10800000"/>
                <a:gd name="adj2" fmla="val 21559414"/>
                <a:gd name="adj3" fmla="val 126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5" name="Block Arc 13">
              <a:extLst>
                <a:ext uri="{FF2B5EF4-FFF2-40B4-BE49-F238E27FC236}">
                  <a16:creationId xmlns:a16="http://schemas.microsoft.com/office/drawing/2014/main" id="{C0EDD0E7-7C28-470B-9733-02C86F14BC63}"/>
                </a:ext>
              </a:extLst>
            </p:cNvPr>
            <p:cNvSpPr/>
            <p:nvPr/>
          </p:nvSpPr>
          <p:spPr>
            <a:xfrm rot="10800000">
              <a:off x="5764983" y="2913602"/>
              <a:ext cx="1869713" cy="1927991"/>
            </a:xfrm>
            <a:prstGeom prst="blockArc">
              <a:avLst>
                <a:gd name="adj1" fmla="val 10800000"/>
                <a:gd name="adj2" fmla="val 21559414"/>
                <a:gd name="adj3" fmla="val 126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6" name="Block Arc 14">
              <a:extLst>
                <a:ext uri="{FF2B5EF4-FFF2-40B4-BE49-F238E27FC236}">
                  <a16:creationId xmlns:a16="http://schemas.microsoft.com/office/drawing/2014/main" id="{08860548-EB69-43A4-B382-BAFDC9CF6BA7}"/>
                </a:ext>
              </a:extLst>
            </p:cNvPr>
            <p:cNvSpPr/>
            <p:nvPr/>
          </p:nvSpPr>
          <p:spPr>
            <a:xfrm>
              <a:off x="7399350" y="2930787"/>
              <a:ext cx="1869713" cy="1927990"/>
            </a:xfrm>
            <a:prstGeom prst="blockArc">
              <a:avLst>
                <a:gd name="adj1" fmla="val 10800000"/>
                <a:gd name="adj2" fmla="val 21559414"/>
                <a:gd name="adj3" fmla="val 126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7" name="Block Arc 16">
              <a:extLst>
                <a:ext uri="{FF2B5EF4-FFF2-40B4-BE49-F238E27FC236}">
                  <a16:creationId xmlns:a16="http://schemas.microsoft.com/office/drawing/2014/main" id="{C10A70D8-62E2-4012-A42B-70206DC213F6}"/>
                </a:ext>
              </a:extLst>
            </p:cNvPr>
            <p:cNvSpPr/>
            <p:nvPr/>
          </p:nvSpPr>
          <p:spPr>
            <a:xfrm rot="10800000">
              <a:off x="9028756" y="2879513"/>
              <a:ext cx="1869713" cy="1927991"/>
            </a:xfrm>
            <a:prstGeom prst="blockArc">
              <a:avLst>
                <a:gd name="adj1" fmla="val 10800000"/>
                <a:gd name="adj2" fmla="val 21559414"/>
                <a:gd name="adj3" fmla="val 126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9" name="Rectangle 18">
              <a:extLst>
                <a:ext uri="{FF2B5EF4-FFF2-40B4-BE49-F238E27FC236}">
                  <a16:creationId xmlns:a16="http://schemas.microsoft.com/office/drawing/2014/main" id="{75D36DE1-FDC1-4164-A53D-0490DC4DDB60}"/>
                </a:ext>
              </a:extLst>
            </p:cNvPr>
            <p:cNvSpPr/>
            <p:nvPr/>
          </p:nvSpPr>
          <p:spPr>
            <a:xfrm>
              <a:off x="10663122" y="2132322"/>
              <a:ext cx="235347" cy="1828519"/>
            </a:xfrm>
            <a:custGeom>
              <a:avLst/>
              <a:gdLst/>
              <a:ahLst/>
              <a:cxnLst/>
              <a:rect l="l" t="t" r="r" b="b"/>
              <a:pathLst>
                <a:path w="180000" h="1528170">
                  <a:moveTo>
                    <a:pt x="0" y="0"/>
                  </a:moveTo>
                  <a:lnTo>
                    <a:pt x="180000" y="0"/>
                  </a:lnTo>
                  <a:lnTo>
                    <a:pt x="180000" y="1528170"/>
                  </a:lnTo>
                  <a:lnTo>
                    <a:pt x="0" y="152817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0" name="Rectangle 18">
              <a:extLst>
                <a:ext uri="{FF2B5EF4-FFF2-40B4-BE49-F238E27FC236}">
                  <a16:creationId xmlns:a16="http://schemas.microsoft.com/office/drawing/2014/main" id="{D1CD3C1B-F79C-4C5C-BB85-254ADB46A106}"/>
                </a:ext>
              </a:extLst>
            </p:cNvPr>
            <p:cNvSpPr/>
            <p:nvPr/>
          </p:nvSpPr>
          <p:spPr>
            <a:xfrm rot="16200000">
              <a:off x="11332608" y="1359641"/>
              <a:ext cx="189905" cy="1528878"/>
            </a:xfrm>
            <a:custGeom>
              <a:avLst/>
              <a:gdLst/>
              <a:ahLst/>
              <a:cxnLst/>
              <a:rect l="l" t="t" r="r" b="b"/>
              <a:pathLst>
                <a:path w="180000" h="579556">
                  <a:moveTo>
                    <a:pt x="0" y="579556"/>
                  </a:moveTo>
                  <a:lnTo>
                    <a:pt x="0" y="0"/>
                  </a:lnTo>
                  <a:lnTo>
                    <a:pt x="180000" y="0"/>
                  </a:lnTo>
                  <a:lnTo>
                    <a:pt x="180000" y="57955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73" name="Oval 25">
            <a:extLst>
              <a:ext uri="{FF2B5EF4-FFF2-40B4-BE49-F238E27FC236}">
                <a16:creationId xmlns:a16="http://schemas.microsoft.com/office/drawing/2014/main" id="{DC98555C-67D4-4B8B-8326-90A0BF4E473C}"/>
              </a:ext>
            </a:extLst>
          </p:cNvPr>
          <p:cNvSpPr/>
          <p:nvPr/>
        </p:nvSpPr>
        <p:spPr>
          <a:xfrm>
            <a:off x="3078148" y="2888307"/>
            <a:ext cx="887479" cy="889200"/>
          </a:xfrm>
          <a:prstGeom prst="ellipse">
            <a:avLst/>
          </a:prstGeom>
          <a:solidFill>
            <a:schemeClr val="accent2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cs typeface="Arial" pitchFamily="34" charset="0"/>
            </a:endParaRPr>
          </a:p>
        </p:txBody>
      </p:sp>
      <p:sp>
        <p:nvSpPr>
          <p:cNvPr id="174" name="Oval 26">
            <a:extLst>
              <a:ext uri="{FF2B5EF4-FFF2-40B4-BE49-F238E27FC236}">
                <a16:creationId xmlns:a16="http://schemas.microsoft.com/office/drawing/2014/main" id="{2ECAC361-55B0-4C8D-A24E-A745F26B751D}"/>
              </a:ext>
            </a:extLst>
          </p:cNvPr>
          <p:cNvSpPr/>
          <p:nvPr/>
        </p:nvSpPr>
        <p:spPr>
          <a:xfrm>
            <a:off x="5145975" y="4820849"/>
            <a:ext cx="887479" cy="889200"/>
          </a:xfrm>
          <a:prstGeom prst="ellipse">
            <a:avLst/>
          </a:prstGeom>
          <a:solidFill>
            <a:schemeClr val="accent3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cs typeface="Arial" pitchFamily="34" charset="0"/>
            </a:endParaRPr>
          </a:p>
        </p:txBody>
      </p:sp>
      <p:sp>
        <p:nvSpPr>
          <p:cNvPr id="175" name="Oval 27">
            <a:extLst>
              <a:ext uri="{FF2B5EF4-FFF2-40B4-BE49-F238E27FC236}">
                <a16:creationId xmlns:a16="http://schemas.microsoft.com/office/drawing/2014/main" id="{829559C6-3428-42B4-8E2D-B00718B1FA05}"/>
              </a:ext>
            </a:extLst>
          </p:cNvPr>
          <p:cNvSpPr/>
          <p:nvPr/>
        </p:nvSpPr>
        <p:spPr>
          <a:xfrm>
            <a:off x="7048763" y="2937093"/>
            <a:ext cx="887479" cy="889200"/>
          </a:xfrm>
          <a:prstGeom prst="ellipse">
            <a:avLst/>
          </a:prstGeom>
          <a:solidFill>
            <a:schemeClr val="accent4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cs typeface="Arial" pitchFamily="34" charset="0"/>
            </a:endParaRPr>
          </a:p>
        </p:txBody>
      </p:sp>
      <p:sp>
        <p:nvSpPr>
          <p:cNvPr id="176" name="Oval 28">
            <a:extLst>
              <a:ext uri="{FF2B5EF4-FFF2-40B4-BE49-F238E27FC236}">
                <a16:creationId xmlns:a16="http://schemas.microsoft.com/office/drawing/2014/main" id="{4FC4AC53-1A18-4480-92E8-77258E2C7FAF}"/>
              </a:ext>
            </a:extLst>
          </p:cNvPr>
          <p:cNvSpPr/>
          <p:nvPr/>
        </p:nvSpPr>
        <p:spPr>
          <a:xfrm>
            <a:off x="9131711" y="4765267"/>
            <a:ext cx="887479" cy="889200"/>
          </a:xfrm>
          <a:prstGeom prst="ellipse">
            <a:avLst/>
          </a:prstGeom>
          <a:solidFill>
            <a:schemeClr val="accent5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cs typeface="Arial" pitchFamily="34" charset="0"/>
            </a:endParaRP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2D34B729-1A26-4125-BC7F-4D5B10DFB70D}"/>
              </a:ext>
            </a:extLst>
          </p:cNvPr>
          <p:cNvSpPr txBox="1"/>
          <p:nvPr/>
        </p:nvSpPr>
        <p:spPr>
          <a:xfrm>
            <a:off x="5243508" y="5100189"/>
            <a:ext cx="183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SPR 1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139FFDA2-9F46-4096-A445-73ABA5E83A60}"/>
              </a:ext>
            </a:extLst>
          </p:cNvPr>
          <p:cNvSpPr txBox="1"/>
          <p:nvPr/>
        </p:nvSpPr>
        <p:spPr>
          <a:xfrm>
            <a:off x="9228879" y="5108578"/>
            <a:ext cx="183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SUM 1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E26030B1-D737-4667-9296-4952252A2344}"/>
              </a:ext>
            </a:extLst>
          </p:cNvPr>
          <p:cNvSpPr txBox="1"/>
          <p:nvPr/>
        </p:nvSpPr>
        <p:spPr>
          <a:xfrm>
            <a:off x="2071596" y="3197897"/>
            <a:ext cx="183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AUT 2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FF786E4C-0E20-4AB7-A55F-269986B985BB}"/>
              </a:ext>
            </a:extLst>
          </p:cNvPr>
          <p:cNvSpPr txBox="1"/>
          <p:nvPr/>
        </p:nvSpPr>
        <p:spPr>
          <a:xfrm>
            <a:off x="6019725" y="3252912"/>
            <a:ext cx="183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SPR 2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1026" name="Picture 2" descr="The Wenlock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25" y="1311900"/>
            <a:ext cx="3030779" cy="963114"/>
          </a:xfrm>
          <a:prstGeom prst="rect">
            <a:avLst/>
          </a:prstGeom>
          <a:solidFill>
            <a:schemeClr val="bg1"/>
          </a:solidFill>
          <a:effectLst>
            <a:outerShdw blurRad="50800" dist="50800" dir="7080000" algn="ctr" rotWithShape="0">
              <a:schemeClr val="bg1">
                <a:lumMod val="95000"/>
                <a:alpha val="0"/>
              </a:scheme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987256" y="4098713"/>
            <a:ext cx="1177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Applications Support (BM7/8)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977031" y="3716664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Personalised FE / College Visit (BM7)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640219" y="3704726"/>
            <a:ext cx="1177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FE / College Visit (BM7)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225749" y="3905861"/>
            <a:ext cx="1177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FE / College Visit (BM7)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8996557" y="4145191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Careers Advisor 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0892261" y="1659792"/>
            <a:ext cx="1816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Next Steps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0589811" y="5147165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Next Steps Interview 2 (BM8)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789718" y="2718040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Next Steps Interview 1 (BM8)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296935" y="5371381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Careers Advisor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189788" y="5012708"/>
            <a:ext cx="465688" cy="394318"/>
            <a:chOff x="6782625" y="4238029"/>
            <a:chExt cx="465688" cy="394318"/>
          </a:xfrm>
        </p:grpSpPr>
        <p:cxnSp>
          <p:nvCxnSpPr>
            <p:cNvPr id="5" name="Straight Connector 4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7" name="Group 46"/>
          <p:cNvGrpSpPr/>
          <p:nvPr/>
        </p:nvGrpSpPr>
        <p:grpSpPr>
          <a:xfrm rot="19157692">
            <a:off x="10520772" y="3725165"/>
            <a:ext cx="465688" cy="394318"/>
            <a:chOff x="6782625" y="4238029"/>
            <a:chExt cx="465688" cy="394318"/>
          </a:xfrm>
        </p:grpSpPr>
        <p:cxnSp>
          <p:nvCxnSpPr>
            <p:cNvPr id="48" name="Straight Connector 47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Oval 48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5" name="Group 54"/>
          <p:cNvGrpSpPr/>
          <p:nvPr/>
        </p:nvGrpSpPr>
        <p:grpSpPr>
          <a:xfrm rot="8421376">
            <a:off x="9992941" y="3233234"/>
            <a:ext cx="465688" cy="394318"/>
            <a:chOff x="6782625" y="4238029"/>
            <a:chExt cx="465688" cy="394318"/>
          </a:xfrm>
        </p:grpSpPr>
        <p:cxnSp>
          <p:nvCxnSpPr>
            <p:cNvPr id="56" name="Straight Connector 55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Oval 56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8" name="Group 57"/>
          <p:cNvGrpSpPr/>
          <p:nvPr/>
        </p:nvGrpSpPr>
        <p:grpSpPr>
          <a:xfrm rot="19229828">
            <a:off x="10534639" y="2636279"/>
            <a:ext cx="465688" cy="394318"/>
            <a:chOff x="6782625" y="4238029"/>
            <a:chExt cx="465688" cy="394318"/>
          </a:xfrm>
        </p:grpSpPr>
        <p:cxnSp>
          <p:nvCxnSpPr>
            <p:cNvPr id="59" name="Straight Connector 58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5" name="Group 64"/>
          <p:cNvGrpSpPr/>
          <p:nvPr/>
        </p:nvGrpSpPr>
        <p:grpSpPr>
          <a:xfrm rot="10800000">
            <a:off x="6034423" y="4184844"/>
            <a:ext cx="465688" cy="394318"/>
            <a:chOff x="6782625" y="4238029"/>
            <a:chExt cx="465688" cy="394318"/>
          </a:xfrm>
        </p:grpSpPr>
        <p:cxnSp>
          <p:nvCxnSpPr>
            <p:cNvPr id="66" name="Straight Connector 65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Oval 68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6" name="Group 75"/>
          <p:cNvGrpSpPr/>
          <p:nvPr/>
        </p:nvGrpSpPr>
        <p:grpSpPr>
          <a:xfrm rot="8399185">
            <a:off x="9956319" y="4261947"/>
            <a:ext cx="465688" cy="394318"/>
            <a:chOff x="6782625" y="4238029"/>
            <a:chExt cx="465688" cy="394318"/>
          </a:xfrm>
        </p:grpSpPr>
        <p:cxnSp>
          <p:nvCxnSpPr>
            <p:cNvPr id="81" name="Straight Connector 80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Oval 81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5" name="Group 84"/>
          <p:cNvGrpSpPr/>
          <p:nvPr/>
        </p:nvGrpSpPr>
        <p:grpSpPr>
          <a:xfrm rot="20871808">
            <a:off x="10311387" y="4835662"/>
            <a:ext cx="465688" cy="394318"/>
            <a:chOff x="6782625" y="4238029"/>
            <a:chExt cx="465688" cy="394318"/>
          </a:xfrm>
        </p:grpSpPr>
        <p:cxnSp>
          <p:nvCxnSpPr>
            <p:cNvPr id="86" name="Straight Connector 85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0" name="Group 89"/>
          <p:cNvGrpSpPr/>
          <p:nvPr/>
        </p:nvGrpSpPr>
        <p:grpSpPr>
          <a:xfrm rot="10800000">
            <a:off x="6345993" y="3199594"/>
            <a:ext cx="465688" cy="394318"/>
            <a:chOff x="6782625" y="4238029"/>
            <a:chExt cx="465688" cy="394318"/>
          </a:xfrm>
        </p:grpSpPr>
        <p:cxnSp>
          <p:nvCxnSpPr>
            <p:cNvPr id="91" name="Straight Connector 90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6578837" y="3966772"/>
            <a:ext cx="460980" cy="414755"/>
            <a:chOff x="6782625" y="4238029"/>
            <a:chExt cx="465688" cy="394318"/>
          </a:xfrm>
        </p:grpSpPr>
        <p:cxnSp>
          <p:nvCxnSpPr>
            <p:cNvPr id="94" name="Straight Connector 93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9" name="Group 98"/>
          <p:cNvGrpSpPr/>
          <p:nvPr/>
        </p:nvGrpSpPr>
        <p:grpSpPr>
          <a:xfrm rot="6026859">
            <a:off x="8029599" y="3898357"/>
            <a:ext cx="465688" cy="394318"/>
            <a:chOff x="6782625" y="4238029"/>
            <a:chExt cx="465688" cy="394318"/>
          </a:xfrm>
        </p:grpSpPr>
        <p:cxnSp>
          <p:nvCxnSpPr>
            <p:cNvPr id="100" name="Straight Connector 99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Oval 100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2" name="Group 101"/>
          <p:cNvGrpSpPr/>
          <p:nvPr/>
        </p:nvGrpSpPr>
        <p:grpSpPr>
          <a:xfrm rot="16870638">
            <a:off x="8558610" y="4120423"/>
            <a:ext cx="465688" cy="394318"/>
            <a:chOff x="6782625" y="4238029"/>
            <a:chExt cx="465688" cy="394318"/>
          </a:xfrm>
        </p:grpSpPr>
        <p:cxnSp>
          <p:nvCxnSpPr>
            <p:cNvPr id="103" name="Straight Connector 102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Oval 103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5" name="Group 104"/>
          <p:cNvGrpSpPr/>
          <p:nvPr/>
        </p:nvGrpSpPr>
        <p:grpSpPr>
          <a:xfrm rot="16556563">
            <a:off x="8096379" y="3144747"/>
            <a:ext cx="465688" cy="394318"/>
            <a:chOff x="6782625" y="4238029"/>
            <a:chExt cx="465688" cy="394318"/>
          </a:xfrm>
        </p:grpSpPr>
        <p:cxnSp>
          <p:nvCxnSpPr>
            <p:cNvPr id="106" name="Straight Connector 105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Oval 106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8" name="Group 107"/>
          <p:cNvGrpSpPr/>
          <p:nvPr/>
        </p:nvGrpSpPr>
        <p:grpSpPr>
          <a:xfrm rot="6026859">
            <a:off x="8424666" y="4993148"/>
            <a:ext cx="465688" cy="394318"/>
            <a:chOff x="6782625" y="4238029"/>
            <a:chExt cx="465688" cy="394318"/>
          </a:xfrm>
        </p:grpSpPr>
        <p:cxnSp>
          <p:nvCxnSpPr>
            <p:cNvPr id="109" name="Straight Connector 108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Oval 109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2592908" y="4171340"/>
            <a:ext cx="465688" cy="394318"/>
            <a:chOff x="6782625" y="4238029"/>
            <a:chExt cx="465688" cy="394318"/>
          </a:xfrm>
        </p:grpSpPr>
        <p:cxnSp>
          <p:nvCxnSpPr>
            <p:cNvPr id="112" name="Straight Connector 111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Oval 112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7" name="Group 116"/>
          <p:cNvGrpSpPr/>
          <p:nvPr/>
        </p:nvGrpSpPr>
        <p:grpSpPr>
          <a:xfrm rot="10800000">
            <a:off x="2401926" y="3262828"/>
            <a:ext cx="465688" cy="394318"/>
            <a:chOff x="6782625" y="4238029"/>
            <a:chExt cx="465688" cy="394318"/>
          </a:xfrm>
        </p:grpSpPr>
        <p:cxnSp>
          <p:nvCxnSpPr>
            <p:cNvPr id="118" name="Straight Connector 117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Oval 118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0" name="Group 119"/>
          <p:cNvGrpSpPr/>
          <p:nvPr/>
        </p:nvGrpSpPr>
        <p:grpSpPr>
          <a:xfrm rot="10579531">
            <a:off x="1976953" y="4544242"/>
            <a:ext cx="465688" cy="394318"/>
            <a:chOff x="6782625" y="4238029"/>
            <a:chExt cx="465688" cy="394318"/>
          </a:xfrm>
        </p:grpSpPr>
        <p:cxnSp>
          <p:nvCxnSpPr>
            <p:cNvPr id="121" name="Straight Connector 120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Oval 121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3" name="Oval 26">
            <a:extLst>
              <a:ext uri="{FF2B5EF4-FFF2-40B4-BE49-F238E27FC236}">
                <a16:creationId xmlns:a16="http://schemas.microsoft.com/office/drawing/2014/main" id="{2ECAC361-55B0-4C8D-A24E-A745F26B751D}"/>
              </a:ext>
            </a:extLst>
          </p:cNvPr>
          <p:cNvSpPr/>
          <p:nvPr/>
        </p:nvSpPr>
        <p:spPr>
          <a:xfrm>
            <a:off x="1136040" y="4848389"/>
            <a:ext cx="887479" cy="8892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cs typeface="Arial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2D34B729-1A26-4125-BC7F-4D5B10DFB70D}"/>
              </a:ext>
            </a:extLst>
          </p:cNvPr>
          <p:cNvSpPr txBox="1"/>
          <p:nvPr/>
        </p:nvSpPr>
        <p:spPr>
          <a:xfrm>
            <a:off x="1230118" y="5132769"/>
            <a:ext cx="7743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AUT 1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125" name="Group 124"/>
          <p:cNvGrpSpPr/>
          <p:nvPr/>
        </p:nvGrpSpPr>
        <p:grpSpPr>
          <a:xfrm rot="6026859">
            <a:off x="4086364" y="3898034"/>
            <a:ext cx="465688" cy="394318"/>
            <a:chOff x="6782625" y="4238029"/>
            <a:chExt cx="465688" cy="394318"/>
          </a:xfrm>
        </p:grpSpPr>
        <p:cxnSp>
          <p:nvCxnSpPr>
            <p:cNvPr id="126" name="Straight Connector 125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Oval 126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8" name="Group 127"/>
          <p:cNvGrpSpPr/>
          <p:nvPr/>
        </p:nvGrpSpPr>
        <p:grpSpPr>
          <a:xfrm rot="16870638">
            <a:off x="4615375" y="4120100"/>
            <a:ext cx="465688" cy="394318"/>
            <a:chOff x="6782625" y="4238029"/>
            <a:chExt cx="465688" cy="394318"/>
          </a:xfrm>
        </p:grpSpPr>
        <p:cxnSp>
          <p:nvCxnSpPr>
            <p:cNvPr id="129" name="Straight Connector 128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Oval 129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1" name="Group 130"/>
          <p:cNvGrpSpPr/>
          <p:nvPr/>
        </p:nvGrpSpPr>
        <p:grpSpPr>
          <a:xfrm rot="16556563">
            <a:off x="4153144" y="3144424"/>
            <a:ext cx="465688" cy="394318"/>
            <a:chOff x="6782625" y="4238029"/>
            <a:chExt cx="465688" cy="394318"/>
          </a:xfrm>
        </p:grpSpPr>
        <p:cxnSp>
          <p:nvCxnSpPr>
            <p:cNvPr id="132" name="Straight Connector 131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Oval 132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4" name="Group 133"/>
          <p:cNvGrpSpPr/>
          <p:nvPr/>
        </p:nvGrpSpPr>
        <p:grpSpPr>
          <a:xfrm rot="6026859">
            <a:off x="4481431" y="4992825"/>
            <a:ext cx="465688" cy="394318"/>
            <a:chOff x="6782625" y="4238029"/>
            <a:chExt cx="465688" cy="394318"/>
          </a:xfrm>
        </p:grpSpPr>
        <p:cxnSp>
          <p:nvCxnSpPr>
            <p:cNvPr id="135" name="Straight Connector 134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Oval 135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Rectangle 8"/>
          <p:cNvSpPr/>
          <p:nvPr/>
        </p:nvSpPr>
        <p:spPr>
          <a:xfrm>
            <a:off x="0" y="6590611"/>
            <a:ext cx="12192000" cy="26738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/>
          <p:cNvSpPr txBox="1"/>
          <p:nvPr/>
        </p:nvSpPr>
        <p:spPr>
          <a:xfrm>
            <a:off x="9292830" y="2623129"/>
            <a:ext cx="9801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Employer Visitor (BM5 encounter)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7966418" y="2307124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Mock Interviews (equalex A&amp;D — BM5)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7352633" y="4295924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Careers </a:t>
            </a:r>
          </a:p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Fair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475128" y="4318856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Careers </a:t>
            </a:r>
          </a:p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visit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3366610" y="4263571"/>
            <a:ext cx="1177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Employer Speaker (BM5)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2782534" y="4530117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Careers Advisor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4325993" y="2704147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Careers Advisor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3064330" y="5135176"/>
            <a:ext cx="1524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PSHE: H&amp;W / Relationships / LWW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1452963" y="2764197"/>
            <a:ext cx="1524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PSHE: H&amp;W / Relationships / LWW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10804423" y="2563978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equalex Work Experience (BM6 Y10–11 — guarantee met)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7603" y="3893503"/>
            <a:ext cx="476614" cy="509560"/>
          </a:xfrm>
          <a:prstGeom prst="rect">
            <a:avLst/>
          </a:prstGeom>
        </p:spPr>
      </p:pic>
      <p:pic>
        <p:nvPicPr>
          <p:cNvPr id="152" name="Picture 1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587" y="4830668"/>
            <a:ext cx="476614" cy="509560"/>
          </a:xfrm>
          <a:prstGeom prst="rect">
            <a:avLst/>
          </a:prstGeom>
        </p:spPr>
      </p:pic>
      <p:pic>
        <p:nvPicPr>
          <p:cNvPr id="1036" name="Picture 12" descr="College Hat | PNG Al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567" y="4350332"/>
            <a:ext cx="481496" cy="30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12" descr="College Hat | PNG Al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1334" y="4360679"/>
            <a:ext cx="481496" cy="30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12" descr="College Hat | PNG Al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4835" y="4182860"/>
            <a:ext cx="481496" cy="30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arnival Cartoon Vectors Fair Fav - Free vector graphic on Pixabay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02" b="57068"/>
          <a:stretch/>
        </p:blipFill>
        <p:spPr bwMode="auto">
          <a:xfrm>
            <a:off x="6979517" y="3844802"/>
            <a:ext cx="610888" cy="45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artoon Depiction of an Interview | Jewish Women's Archiv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406" y="3105421"/>
            <a:ext cx="631325" cy="474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" name="Picture 14" descr="Carnival Cartoon Vectors Fair Fav - Free vector graphic on Pixabay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02" b="57068"/>
          <a:stretch/>
        </p:blipFill>
        <p:spPr bwMode="auto">
          <a:xfrm>
            <a:off x="7878282" y="4653473"/>
            <a:ext cx="610888" cy="45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6695" y="2318007"/>
            <a:ext cx="398679" cy="797357"/>
          </a:xfrm>
          <a:prstGeom prst="rect">
            <a:avLst/>
          </a:prstGeom>
        </p:spPr>
      </p:pic>
      <p:pic>
        <p:nvPicPr>
          <p:cNvPr id="157" name="Picture 1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854" y="2548882"/>
            <a:ext cx="476614" cy="509560"/>
          </a:xfrm>
          <a:prstGeom prst="rect">
            <a:avLst/>
          </a:prstGeom>
        </p:spPr>
      </p:pic>
      <p:pic>
        <p:nvPicPr>
          <p:cNvPr id="158" name="Picture 1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7878" y="3902839"/>
            <a:ext cx="476614" cy="509560"/>
          </a:xfrm>
          <a:prstGeom prst="rect">
            <a:avLst/>
          </a:prstGeom>
        </p:spPr>
      </p:pic>
      <p:pic>
        <p:nvPicPr>
          <p:cNvPr id="1048" name="Picture 24" descr="How to Draw A Cartoon Book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381" y="3342281"/>
            <a:ext cx="484663" cy="40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24" descr="How to Draw A Cartoon Book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992" y="5568986"/>
            <a:ext cx="473861" cy="396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15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41478" y="5072724"/>
            <a:ext cx="398679" cy="7973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8316" y="3608795"/>
            <a:ext cx="653683" cy="434996"/>
          </a:xfrm>
          <a:prstGeom prst="rect">
            <a:avLst/>
          </a:prstGeom>
        </p:spPr>
      </p:pic>
      <p:pic>
        <p:nvPicPr>
          <p:cNvPr id="1052" name="Picture 28" descr="Auto Mechanic. Clipart picture of an auto mechanic cartoon character ,  #affiliate, #Clipart, #pictu… | Cartoon character design, Car mechanic,  Good character traits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9312" y="3001750"/>
            <a:ext cx="597621" cy="664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extBox 82"/>
          <p:cNvSpPr txBox="1"/>
          <p:nvPr/>
        </p:nvSpPr>
        <p:spPr>
          <a:xfrm>
            <a:off x="7675966" y="5385110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Exam Prep &amp; Transition (PSHE: H&amp;W)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0" name="Oval 27">
            <a:extLst>
              <a:ext uri="{FF2B5EF4-FFF2-40B4-BE49-F238E27FC236}">
                <a16:creationId xmlns:a16="http://schemas.microsoft.com/office/drawing/2014/main" id="{7A51134D-F487-4807-89BC-7D596C0886DB}"/>
              </a:ext>
            </a:extLst>
          </p:cNvPr>
          <p:cNvSpPr/>
          <p:nvPr/>
        </p:nvSpPr>
        <p:spPr>
          <a:xfrm>
            <a:off x="10004782" y="1562300"/>
            <a:ext cx="887479" cy="8892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cs typeface="Arial" pitchFamily="34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A36DEB3E-7E93-4EF3-850B-EC2D9B6254E3}"/>
              </a:ext>
            </a:extLst>
          </p:cNvPr>
          <p:cNvSpPr txBox="1"/>
          <p:nvPr/>
        </p:nvSpPr>
        <p:spPr>
          <a:xfrm>
            <a:off x="10114174" y="1860553"/>
            <a:ext cx="183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SUM 2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455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6719" y="4472081"/>
            <a:ext cx="476614" cy="50956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Wenlock: Y12/13 Pathway 2026–27</a:t>
            </a:r>
          </a:p>
        </p:txBody>
      </p:sp>
      <p:sp>
        <p:nvSpPr>
          <p:cNvPr id="53" name="Text Placeholder 52"/>
          <p:cNvSpPr>
            <a:spLocks noGrp="1"/>
          </p:cNvSpPr>
          <p:nvPr>
            <p:ph type="body" sz="quarter" idx="41"/>
          </p:nvPr>
        </p:nvSpPr>
        <p:spPr>
          <a:xfrm>
            <a:off x="603840" y="977111"/>
            <a:ext cx="12192000" cy="419379"/>
          </a:xfrm>
        </p:spPr>
        <p:txBody>
          <a:bodyPr/>
          <a:lstStyle/>
          <a:p>
            <a:r>
              <a:rPr lang="en-US" dirty="0"/>
              <a:t>Building a brighter future </a:t>
            </a:r>
          </a:p>
        </p:txBody>
      </p:sp>
      <p:sp>
        <p:nvSpPr>
          <p:cNvPr id="168" name="Rectangle 17">
            <a:extLst>
              <a:ext uri="{FF2B5EF4-FFF2-40B4-BE49-F238E27FC236}">
                <a16:creationId xmlns:a16="http://schemas.microsoft.com/office/drawing/2014/main" id="{3921B01C-4D4E-4964-9074-D700205B38E4}"/>
              </a:ext>
            </a:extLst>
          </p:cNvPr>
          <p:cNvSpPr/>
          <p:nvPr/>
        </p:nvSpPr>
        <p:spPr>
          <a:xfrm>
            <a:off x="0" y="4045750"/>
            <a:ext cx="784364" cy="3117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502275" y="2029124"/>
            <a:ext cx="11689725" cy="3431519"/>
            <a:chOff x="2501208" y="2029127"/>
            <a:chExt cx="9690792" cy="2846944"/>
          </a:xfrm>
        </p:grpSpPr>
        <p:sp>
          <p:nvSpPr>
            <p:cNvPr id="163" name="Block Arc 11">
              <a:extLst>
                <a:ext uri="{FF2B5EF4-FFF2-40B4-BE49-F238E27FC236}">
                  <a16:creationId xmlns:a16="http://schemas.microsoft.com/office/drawing/2014/main" id="{3CCD6603-F8F8-4559-9ABB-572EEB3F94CC}"/>
                </a:ext>
              </a:extLst>
            </p:cNvPr>
            <p:cNvSpPr/>
            <p:nvPr/>
          </p:nvSpPr>
          <p:spPr>
            <a:xfrm rot="10800000">
              <a:off x="2501208" y="2931838"/>
              <a:ext cx="1869713" cy="1927991"/>
            </a:xfrm>
            <a:prstGeom prst="blockArc">
              <a:avLst>
                <a:gd name="adj1" fmla="val 10800000"/>
                <a:gd name="adj2" fmla="val 21559414"/>
                <a:gd name="adj3" fmla="val 126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4" name="Block Arc 12">
              <a:extLst>
                <a:ext uri="{FF2B5EF4-FFF2-40B4-BE49-F238E27FC236}">
                  <a16:creationId xmlns:a16="http://schemas.microsoft.com/office/drawing/2014/main" id="{554CE230-4B54-46FC-9C07-475FFE6494B4}"/>
                </a:ext>
              </a:extLst>
            </p:cNvPr>
            <p:cNvSpPr/>
            <p:nvPr/>
          </p:nvSpPr>
          <p:spPr>
            <a:xfrm>
              <a:off x="4135576" y="2948080"/>
              <a:ext cx="1869713" cy="1927991"/>
            </a:xfrm>
            <a:prstGeom prst="blockArc">
              <a:avLst>
                <a:gd name="adj1" fmla="val 10800000"/>
                <a:gd name="adj2" fmla="val 21559414"/>
                <a:gd name="adj3" fmla="val 126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5" name="Block Arc 13">
              <a:extLst>
                <a:ext uri="{FF2B5EF4-FFF2-40B4-BE49-F238E27FC236}">
                  <a16:creationId xmlns:a16="http://schemas.microsoft.com/office/drawing/2014/main" id="{C0EDD0E7-7C28-470B-9733-02C86F14BC63}"/>
                </a:ext>
              </a:extLst>
            </p:cNvPr>
            <p:cNvSpPr/>
            <p:nvPr/>
          </p:nvSpPr>
          <p:spPr>
            <a:xfrm rot="10800000">
              <a:off x="5764983" y="2913602"/>
              <a:ext cx="1869713" cy="1927991"/>
            </a:xfrm>
            <a:prstGeom prst="blockArc">
              <a:avLst>
                <a:gd name="adj1" fmla="val 10800000"/>
                <a:gd name="adj2" fmla="val 21559414"/>
                <a:gd name="adj3" fmla="val 126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6" name="Block Arc 14">
              <a:extLst>
                <a:ext uri="{FF2B5EF4-FFF2-40B4-BE49-F238E27FC236}">
                  <a16:creationId xmlns:a16="http://schemas.microsoft.com/office/drawing/2014/main" id="{08860548-EB69-43A4-B382-BAFDC9CF6BA7}"/>
                </a:ext>
              </a:extLst>
            </p:cNvPr>
            <p:cNvSpPr/>
            <p:nvPr/>
          </p:nvSpPr>
          <p:spPr>
            <a:xfrm>
              <a:off x="7399350" y="2930787"/>
              <a:ext cx="1869713" cy="1927990"/>
            </a:xfrm>
            <a:prstGeom prst="blockArc">
              <a:avLst>
                <a:gd name="adj1" fmla="val 10800000"/>
                <a:gd name="adj2" fmla="val 21559414"/>
                <a:gd name="adj3" fmla="val 126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7" name="Block Arc 16">
              <a:extLst>
                <a:ext uri="{FF2B5EF4-FFF2-40B4-BE49-F238E27FC236}">
                  <a16:creationId xmlns:a16="http://schemas.microsoft.com/office/drawing/2014/main" id="{C10A70D8-62E2-4012-A42B-70206DC213F6}"/>
                </a:ext>
              </a:extLst>
            </p:cNvPr>
            <p:cNvSpPr/>
            <p:nvPr/>
          </p:nvSpPr>
          <p:spPr>
            <a:xfrm rot="10800000">
              <a:off x="9028756" y="2879513"/>
              <a:ext cx="1869713" cy="1927991"/>
            </a:xfrm>
            <a:prstGeom prst="blockArc">
              <a:avLst>
                <a:gd name="adj1" fmla="val 10800000"/>
                <a:gd name="adj2" fmla="val 21559414"/>
                <a:gd name="adj3" fmla="val 1265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69" name="Rectangle 18">
              <a:extLst>
                <a:ext uri="{FF2B5EF4-FFF2-40B4-BE49-F238E27FC236}">
                  <a16:creationId xmlns:a16="http://schemas.microsoft.com/office/drawing/2014/main" id="{75D36DE1-FDC1-4164-A53D-0490DC4DDB60}"/>
                </a:ext>
              </a:extLst>
            </p:cNvPr>
            <p:cNvSpPr/>
            <p:nvPr/>
          </p:nvSpPr>
          <p:spPr>
            <a:xfrm>
              <a:off x="10663122" y="2132322"/>
              <a:ext cx="235347" cy="1828519"/>
            </a:xfrm>
            <a:custGeom>
              <a:avLst/>
              <a:gdLst/>
              <a:ahLst/>
              <a:cxnLst/>
              <a:rect l="l" t="t" r="r" b="b"/>
              <a:pathLst>
                <a:path w="180000" h="1528170">
                  <a:moveTo>
                    <a:pt x="0" y="0"/>
                  </a:moveTo>
                  <a:lnTo>
                    <a:pt x="180000" y="0"/>
                  </a:lnTo>
                  <a:lnTo>
                    <a:pt x="180000" y="1528170"/>
                  </a:lnTo>
                  <a:lnTo>
                    <a:pt x="0" y="152817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0" name="Rectangle 18">
              <a:extLst>
                <a:ext uri="{FF2B5EF4-FFF2-40B4-BE49-F238E27FC236}">
                  <a16:creationId xmlns:a16="http://schemas.microsoft.com/office/drawing/2014/main" id="{D1CD3C1B-F79C-4C5C-BB85-254ADB46A106}"/>
                </a:ext>
              </a:extLst>
            </p:cNvPr>
            <p:cNvSpPr/>
            <p:nvPr/>
          </p:nvSpPr>
          <p:spPr>
            <a:xfrm rot="16200000">
              <a:off x="11332608" y="1359641"/>
              <a:ext cx="189905" cy="1528878"/>
            </a:xfrm>
            <a:custGeom>
              <a:avLst/>
              <a:gdLst/>
              <a:ahLst/>
              <a:cxnLst/>
              <a:rect l="l" t="t" r="r" b="b"/>
              <a:pathLst>
                <a:path w="180000" h="579556">
                  <a:moveTo>
                    <a:pt x="0" y="579556"/>
                  </a:moveTo>
                  <a:lnTo>
                    <a:pt x="0" y="0"/>
                  </a:lnTo>
                  <a:lnTo>
                    <a:pt x="180000" y="0"/>
                  </a:lnTo>
                  <a:lnTo>
                    <a:pt x="180000" y="57955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173" name="Oval 25">
            <a:extLst>
              <a:ext uri="{FF2B5EF4-FFF2-40B4-BE49-F238E27FC236}">
                <a16:creationId xmlns:a16="http://schemas.microsoft.com/office/drawing/2014/main" id="{DC98555C-67D4-4B8B-8326-90A0BF4E473C}"/>
              </a:ext>
            </a:extLst>
          </p:cNvPr>
          <p:cNvSpPr/>
          <p:nvPr/>
        </p:nvSpPr>
        <p:spPr>
          <a:xfrm>
            <a:off x="3078148" y="2888307"/>
            <a:ext cx="887479" cy="889200"/>
          </a:xfrm>
          <a:prstGeom prst="ellipse">
            <a:avLst/>
          </a:prstGeom>
          <a:solidFill>
            <a:schemeClr val="accent2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cs typeface="Arial" pitchFamily="34" charset="0"/>
            </a:endParaRPr>
          </a:p>
        </p:txBody>
      </p:sp>
      <p:sp>
        <p:nvSpPr>
          <p:cNvPr id="174" name="Oval 26">
            <a:extLst>
              <a:ext uri="{FF2B5EF4-FFF2-40B4-BE49-F238E27FC236}">
                <a16:creationId xmlns:a16="http://schemas.microsoft.com/office/drawing/2014/main" id="{2ECAC361-55B0-4C8D-A24E-A745F26B751D}"/>
              </a:ext>
            </a:extLst>
          </p:cNvPr>
          <p:cNvSpPr/>
          <p:nvPr/>
        </p:nvSpPr>
        <p:spPr>
          <a:xfrm>
            <a:off x="5145975" y="4820849"/>
            <a:ext cx="887479" cy="889200"/>
          </a:xfrm>
          <a:prstGeom prst="ellipse">
            <a:avLst/>
          </a:prstGeom>
          <a:solidFill>
            <a:schemeClr val="accent3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cs typeface="Arial" pitchFamily="34" charset="0"/>
            </a:endParaRPr>
          </a:p>
        </p:txBody>
      </p:sp>
      <p:sp>
        <p:nvSpPr>
          <p:cNvPr id="175" name="Oval 27">
            <a:extLst>
              <a:ext uri="{FF2B5EF4-FFF2-40B4-BE49-F238E27FC236}">
                <a16:creationId xmlns:a16="http://schemas.microsoft.com/office/drawing/2014/main" id="{829559C6-3428-42B4-8E2D-B00718B1FA05}"/>
              </a:ext>
            </a:extLst>
          </p:cNvPr>
          <p:cNvSpPr/>
          <p:nvPr/>
        </p:nvSpPr>
        <p:spPr>
          <a:xfrm>
            <a:off x="7048763" y="2937093"/>
            <a:ext cx="887479" cy="889200"/>
          </a:xfrm>
          <a:prstGeom prst="ellipse">
            <a:avLst/>
          </a:prstGeom>
          <a:solidFill>
            <a:schemeClr val="accent4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cs typeface="Arial" pitchFamily="34" charset="0"/>
            </a:endParaRPr>
          </a:p>
        </p:txBody>
      </p:sp>
      <p:sp>
        <p:nvSpPr>
          <p:cNvPr id="176" name="Oval 28">
            <a:extLst>
              <a:ext uri="{FF2B5EF4-FFF2-40B4-BE49-F238E27FC236}">
                <a16:creationId xmlns:a16="http://schemas.microsoft.com/office/drawing/2014/main" id="{4FC4AC53-1A18-4480-92E8-77258E2C7FAF}"/>
              </a:ext>
            </a:extLst>
          </p:cNvPr>
          <p:cNvSpPr/>
          <p:nvPr/>
        </p:nvSpPr>
        <p:spPr>
          <a:xfrm>
            <a:off x="9131711" y="4765267"/>
            <a:ext cx="887479" cy="889200"/>
          </a:xfrm>
          <a:prstGeom prst="ellipse">
            <a:avLst/>
          </a:prstGeom>
          <a:solidFill>
            <a:schemeClr val="accent5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cs typeface="Arial" pitchFamily="34" charset="0"/>
            </a:endParaRP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2D34B729-1A26-4125-BC7F-4D5B10DFB70D}"/>
              </a:ext>
            </a:extLst>
          </p:cNvPr>
          <p:cNvSpPr txBox="1"/>
          <p:nvPr/>
        </p:nvSpPr>
        <p:spPr>
          <a:xfrm>
            <a:off x="5243508" y="5100189"/>
            <a:ext cx="183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SPR 1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139FFDA2-9F46-4096-A445-73ABA5E83A60}"/>
              </a:ext>
            </a:extLst>
          </p:cNvPr>
          <p:cNvSpPr txBox="1"/>
          <p:nvPr/>
        </p:nvSpPr>
        <p:spPr>
          <a:xfrm>
            <a:off x="9228879" y="5108578"/>
            <a:ext cx="183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SUM 1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E26030B1-D737-4667-9296-4952252A2344}"/>
              </a:ext>
            </a:extLst>
          </p:cNvPr>
          <p:cNvSpPr txBox="1"/>
          <p:nvPr/>
        </p:nvSpPr>
        <p:spPr>
          <a:xfrm>
            <a:off x="2071596" y="3197897"/>
            <a:ext cx="183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AUT 2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FF786E4C-0E20-4AB7-A55F-269986B985BB}"/>
              </a:ext>
            </a:extLst>
          </p:cNvPr>
          <p:cNvSpPr txBox="1"/>
          <p:nvPr/>
        </p:nvSpPr>
        <p:spPr>
          <a:xfrm>
            <a:off x="6019725" y="3252912"/>
            <a:ext cx="183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SPR 2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1026" name="Picture 2" descr="The Wenlock Scho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25" y="1311900"/>
            <a:ext cx="3030779" cy="963114"/>
          </a:xfrm>
          <a:prstGeom prst="rect">
            <a:avLst/>
          </a:prstGeom>
          <a:solidFill>
            <a:schemeClr val="bg1"/>
          </a:solidFill>
          <a:effectLst>
            <a:outerShdw blurRad="50800" dist="50800" dir="7080000" algn="ctr" rotWithShape="0">
              <a:schemeClr val="bg1">
                <a:lumMod val="95000"/>
                <a:alpha val="0"/>
              </a:scheme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11058710" y="2324893"/>
            <a:ext cx="1177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Applications &amp; Next Steps Support (BM7/8)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977031" y="3716664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Personalised HE / FE Visit (BM7)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9023842" y="3488685"/>
            <a:ext cx="12481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University Visit — Wolverhampton (BM7)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225749" y="3905861"/>
            <a:ext cx="1177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FE / College Visit (BM7)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023842" y="4239734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Careers Advisor 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0892261" y="1659792"/>
            <a:ext cx="1816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Next Steps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824183" y="2613387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Next Steps Interview 2 (BM8)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545511" y="5492382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Next Steps Interview 1 (BM8)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296935" y="5371381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Careers Advisor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189788" y="5012708"/>
            <a:ext cx="465688" cy="394318"/>
            <a:chOff x="6782625" y="4238029"/>
            <a:chExt cx="465688" cy="394318"/>
          </a:xfrm>
        </p:grpSpPr>
        <p:cxnSp>
          <p:nvCxnSpPr>
            <p:cNvPr id="5" name="Straight Connector 4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47" name="Group 46"/>
          <p:cNvGrpSpPr/>
          <p:nvPr/>
        </p:nvGrpSpPr>
        <p:grpSpPr>
          <a:xfrm rot="19157692">
            <a:off x="10520772" y="3725165"/>
            <a:ext cx="465688" cy="394318"/>
            <a:chOff x="6782625" y="4238029"/>
            <a:chExt cx="465688" cy="394318"/>
          </a:xfrm>
        </p:grpSpPr>
        <p:cxnSp>
          <p:nvCxnSpPr>
            <p:cNvPr id="48" name="Straight Connector 47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Oval 48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5" name="Group 54"/>
          <p:cNvGrpSpPr/>
          <p:nvPr/>
        </p:nvGrpSpPr>
        <p:grpSpPr>
          <a:xfrm rot="8421376">
            <a:off x="9992941" y="3233234"/>
            <a:ext cx="465688" cy="394318"/>
            <a:chOff x="6782625" y="4238029"/>
            <a:chExt cx="465688" cy="394318"/>
          </a:xfrm>
        </p:grpSpPr>
        <p:cxnSp>
          <p:nvCxnSpPr>
            <p:cNvPr id="56" name="Straight Connector 55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Oval 56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8" name="Group 57"/>
          <p:cNvGrpSpPr/>
          <p:nvPr/>
        </p:nvGrpSpPr>
        <p:grpSpPr>
          <a:xfrm rot="19229828">
            <a:off x="10534639" y="2636279"/>
            <a:ext cx="465688" cy="394318"/>
            <a:chOff x="6782625" y="4238029"/>
            <a:chExt cx="465688" cy="394318"/>
          </a:xfrm>
        </p:grpSpPr>
        <p:cxnSp>
          <p:nvCxnSpPr>
            <p:cNvPr id="59" name="Straight Connector 58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5" name="Group 64"/>
          <p:cNvGrpSpPr/>
          <p:nvPr/>
        </p:nvGrpSpPr>
        <p:grpSpPr>
          <a:xfrm rot="10800000">
            <a:off x="6034423" y="4184844"/>
            <a:ext cx="465688" cy="394318"/>
            <a:chOff x="6782625" y="4238029"/>
            <a:chExt cx="465688" cy="394318"/>
          </a:xfrm>
        </p:grpSpPr>
        <p:cxnSp>
          <p:nvCxnSpPr>
            <p:cNvPr id="66" name="Straight Connector 65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Oval 68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76" name="Group 75"/>
          <p:cNvGrpSpPr/>
          <p:nvPr/>
        </p:nvGrpSpPr>
        <p:grpSpPr>
          <a:xfrm rot="8399185">
            <a:off x="9956319" y="4261947"/>
            <a:ext cx="465688" cy="394318"/>
            <a:chOff x="6782625" y="4238029"/>
            <a:chExt cx="465688" cy="394318"/>
          </a:xfrm>
        </p:grpSpPr>
        <p:cxnSp>
          <p:nvCxnSpPr>
            <p:cNvPr id="81" name="Straight Connector 80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Oval 81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85" name="Group 84"/>
          <p:cNvGrpSpPr/>
          <p:nvPr/>
        </p:nvGrpSpPr>
        <p:grpSpPr>
          <a:xfrm rot="20871808">
            <a:off x="2162998" y="5156610"/>
            <a:ext cx="465688" cy="394318"/>
            <a:chOff x="6782625" y="4238029"/>
            <a:chExt cx="465688" cy="394318"/>
          </a:xfrm>
        </p:grpSpPr>
        <p:cxnSp>
          <p:nvCxnSpPr>
            <p:cNvPr id="86" name="Straight Connector 85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0" name="Group 89"/>
          <p:cNvGrpSpPr/>
          <p:nvPr/>
        </p:nvGrpSpPr>
        <p:grpSpPr>
          <a:xfrm rot="10800000">
            <a:off x="6345993" y="3199594"/>
            <a:ext cx="465688" cy="394318"/>
            <a:chOff x="6782625" y="4238029"/>
            <a:chExt cx="465688" cy="394318"/>
          </a:xfrm>
        </p:grpSpPr>
        <p:cxnSp>
          <p:nvCxnSpPr>
            <p:cNvPr id="91" name="Straight Connector 90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6578837" y="3966772"/>
            <a:ext cx="460980" cy="414755"/>
            <a:chOff x="6782625" y="4238029"/>
            <a:chExt cx="465688" cy="394318"/>
          </a:xfrm>
        </p:grpSpPr>
        <p:cxnSp>
          <p:nvCxnSpPr>
            <p:cNvPr id="94" name="Straight Connector 93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9" name="Group 98"/>
          <p:cNvGrpSpPr/>
          <p:nvPr/>
        </p:nvGrpSpPr>
        <p:grpSpPr>
          <a:xfrm rot="6026859">
            <a:off x="8029599" y="3898357"/>
            <a:ext cx="465688" cy="394318"/>
            <a:chOff x="6782625" y="4238029"/>
            <a:chExt cx="465688" cy="394318"/>
          </a:xfrm>
        </p:grpSpPr>
        <p:cxnSp>
          <p:nvCxnSpPr>
            <p:cNvPr id="100" name="Straight Connector 99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Oval 100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2" name="Group 101"/>
          <p:cNvGrpSpPr/>
          <p:nvPr/>
        </p:nvGrpSpPr>
        <p:grpSpPr>
          <a:xfrm rot="16870638">
            <a:off x="8558610" y="4120423"/>
            <a:ext cx="465688" cy="394318"/>
            <a:chOff x="6782625" y="4238029"/>
            <a:chExt cx="465688" cy="394318"/>
          </a:xfrm>
        </p:grpSpPr>
        <p:cxnSp>
          <p:nvCxnSpPr>
            <p:cNvPr id="103" name="Straight Connector 102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Oval 103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5" name="Group 104"/>
          <p:cNvGrpSpPr/>
          <p:nvPr/>
        </p:nvGrpSpPr>
        <p:grpSpPr>
          <a:xfrm rot="16556563">
            <a:off x="8096379" y="3144747"/>
            <a:ext cx="465688" cy="394318"/>
            <a:chOff x="6782625" y="4238029"/>
            <a:chExt cx="465688" cy="394318"/>
          </a:xfrm>
        </p:grpSpPr>
        <p:cxnSp>
          <p:nvCxnSpPr>
            <p:cNvPr id="106" name="Straight Connector 105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Oval 106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08" name="Group 107"/>
          <p:cNvGrpSpPr/>
          <p:nvPr/>
        </p:nvGrpSpPr>
        <p:grpSpPr>
          <a:xfrm rot="6026859">
            <a:off x="8424666" y="4993148"/>
            <a:ext cx="465688" cy="394318"/>
            <a:chOff x="6782625" y="4238029"/>
            <a:chExt cx="465688" cy="394318"/>
          </a:xfrm>
        </p:grpSpPr>
        <p:cxnSp>
          <p:nvCxnSpPr>
            <p:cNvPr id="109" name="Straight Connector 108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Oval 109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2592908" y="4171340"/>
            <a:ext cx="465688" cy="394318"/>
            <a:chOff x="6782625" y="4238029"/>
            <a:chExt cx="465688" cy="394318"/>
          </a:xfrm>
        </p:grpSpPr>
        <p:cxnSp>
          <p:nvCxnSpPr>
            <p:cNvPr id="112" name="Straight Connector 111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Oval 112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7" name="Group 116"/>
          <p:cNvGrpSpPr/>
          <p:nvPr/>
        </p:nvGrpSpPr>
        <p:grpSpPr>
          <a:xfrm rot="10800000">
            <a:off x="2401926" y="3262828"/>
            <a:ext cx="465688" cy="394318"/>
            <a:chOff x="6782625" y="4238029"/>
            <a:chExt cx="465688" cy="394318"/>
          </a:xfrm>
        </p:grpSpPr>
        <p:cxnSp>
          <p:nvCxnSpPr>
            <p:cNvPr id="118" name="Straight Connector 117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Oval 118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0" name="Group 119"/>
          <p:cNvGrpSpPr/>
          <p:nvPr/>
        </p:nvGrpSpPr>
        <p:grpSpPr>
          <a:xfrm rot="10579531">
            <a:off x="1976953" y="4544242"/>
            <a:ext cx="465688" cy="394318"/>
            <a:chOff x="6782625" y="4238029"/>
            <a:chExt cx="465688" cy="394318"/>
          </a:xfrm>
        </p:grpSpPr>
        <p:cxnSp>
          <p:nvCxnSpPr>
            <p:cNvPr id="121" name="Straight Connector 120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Oval 121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3" name="Oval 26">
            <a:extLst>
              <a:ext uri="{FF2B5EF4-FFF2-40B4-BE49-F238E27FC236}">
                <a16:creationId xmlns:a16="http://schemas.microsoft.com/office/drawing/2014/main" id="{2ECAC361-55B0-4C8D-A24E-A745F26B751D}"/>
              </a:ext>
            </a:extLst>
          </p:cNvPr>
          <p:cNvSpPr/>
          <p:nvPr/>
        </p:nvSpPr>
        <p:spPr>
          <a:xfrm>
            <a:off x="1136040" y="4848389"/>
            <a:ext cx="887479" cy="88920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cs typeface="Arial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2D34B729-1A26-4125-BC7F-4D5B10DFB70D}"/>
              </a:ext>
            </a:extLst>
          </p:cNvPr>
          <p:cNvSpPr txBox="1"/>
          <p:nvPr/>
        </p:nvSpPr>
        <p:spPr>
          <a:xfrm>
            <a:off x="1230118" y="5132769"/>
            <a:ext cx="7743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AUT 1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125" name="Group 124"/>
          <p:cNvGrpSpPr/>
          <p:nvPr/>
        </p:nvGrpSpPr>
        <p:grpSpPr>
          <a:xfrm rot="6026859">
            <a:off x="4086364" y="3898034"/>
            <a:ext cx="465688" cy="394318"/>
            <a:chOff x="6782625" y="4238029"/>
            <a:chExt cx="465688" cy="394318"/>
          </a:xfrm>
        </p:grpSpPr>
        <p:cxnSp>
          <p:nvCxnSpPr>
            <p:cNvPr id="126" name="Straight Connector 125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Oval 126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8" name="Group 127"/>
          <p:cNvGrpSpPr/>
          <p:nvPr/>
        </p:nvGrpSpPr>
        <p:grpSpPr>
          <a:xfrm rot="16870638">
            <a:off x="4615375" y="4120100"/>
            <a:ext cx="465688" cy="394318"/>
            <a:chOff x="6782625" y="4238029"/>
            <a:chExt cx="465688" cy="394318"/>
          </a:xfrm>
        </p:grpSpPr>
        <p:cxnSp>
          <p:nvCxnSpPr>
            <p:cNvPr id="129" name="Straight Connector 128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Oval 129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1" name="Group 130"/>
          <p:cNvGrpSpPr/>
          <p:nvPr/>
        </p:nvGrpSpPr>
        <p:grpSpPr>
          <a:xfrm rot="16556563">
            <a:off x="4153144" y="3144424"/>
            <a:ext cx="465688" cy="394318"/>
            <a:chOff x="6782625" y="4238029"/>
            <a:chExt cx="465688" cy="394318"/>
          </a:xfrm>
        </p:grpSpPr>
        <p:cxnSp>
          <p:nvCxnSpPr>
            <p:cNvPr id="132" name="Straight Connector 131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Oval 132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4" name="Group 133"/>
          <p:cNvGrpSpPr/>
          <p:nvPr/>
        </p:nvGrpSpPr>
        <p:grpSpPr>
          <a:xfrm rot="6026859">
            <a:off x="4481431" y="4992825"/>
            <a:ext cx="465688" cy="394318"/>
            <a:chOff x="6782625" y="4238029"/>
            <a:chExt cx="465688" cy="394318"/>
          </a:xfrm>
        </p:grpSpPr>
        <p:cxnSp>
          <p:nvCxnSpPr>
            <p:cNvPr id="135" name="Straight Connector 134"/>
            <p:cNvCxnSpPr/>
            <p:nvPr/>
          </p:nvCxnSpPr>
          <p:spPr>
            <a:xfrm flipH="1" flipV="1">
              <a:off x="6825164" y="4277806"/>
              <a:ext cx="423149" cy="35454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Oval 135"/>
            <p:cNvSpPr/>
            <p:nvPr/>
          </p:nvSpPr>
          <p:spPr>
            <a:xfrm>
              <a:off x="6782625" y="4238029"/>
              <a:ext cx="85079" cy="7955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Rectangle 8"/>
          <p:cNvSpPr/>
          <p:nvPr/>
        </p:nvSpPr>
        <p:spPr>
          <a:xfrm>
            <a:off x="0" y="6590611"/>
            <a:ext cx="12192000" cy="26738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TextBox 136"/>
          <p:cNvSpPr txBox="1"/>
          <p:nvPr/>
        </p:nvSpPr>
        <p:spPr>
          <a:xfrm>
            <a:off x="9266517" y="2446624"/>
            <a:ext cx="745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Employer / Guest Visitor (BM5)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8127757" y="2661796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Mock Interviews (equalex A&amp;D — BM5)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7352633" y="4295924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Careers </a:t>
            </a:r>
          </a:p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Fair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475128" y="4318856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Careers </a:t>
            </a:r>
          </a:p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visit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3366610" y="4263571"/>
            <a:ext cx="11773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Employer Speaker (BM5)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2782534" y="4530117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Careers Advisor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4325993" y="2704147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Careers Advisor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7085631" y="5366454"/>
            <a:ext cx="1524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PSHE: H&amp;W / Relationships / LWW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1452963" y="2764197"/>
            <a:ext cx="1524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PSHE: H&amp;W / Relationships / LWW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1272812" y="4106424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Personal Statements (BM7/8)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52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9587" y="4830668"/>
            <a:ext cx="476614" cy="509560"/>
          </a:xfrm>
          <a:prstGeom prst="rect">
            <a:avLst/>
          </a:prstGeom>
        </p:spPr>
      </p:pic>
      <p:pic>
        <p:nvPicPr>
          <p:cNvPr id="1036" name="Picture 12" descr="College Hat | PNG Al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567" y="4350332"/>
            <a:ext cx="481496" cy="30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12" descr="College Hat | PNG Al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1334" y="4360679"/>
            <a:ext cx="481496" cy="30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12" descr="College Hat | PNG Al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4835" y="4182860"/>
            <a:ext cx="481496" cy="30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arnival Cartoon Vectors Fair Fav - Free vector graphic on Pixabay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02" b="57068"/>
          <a:stretch/>
        </p:blipFill>
        <p:spPr bwMode="auto">
          <a:xfrm>
            <a:off x="6979517" y="3844802"/>
            <a:ext cx="610888" cy="45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artoon Depiction of an Interview | Jewish Women's Archiv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846" y="3209070"/>
            <a:ext cx="631325" cy="474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" name="Picture 14" descr="Carnival Cartoon Vectors Fair Fav - Free vector graphic on Pixabay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502" b="57068"/>
          <a:stretch/>
        </p:blipFill>
        <p:spPr bwMode="auto">
          <a:xfrm>
            <a:off x="7878282" y="4653473"/>
            <a:ext cx="610888" cy="45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6695" y="2318007"/>
            <a:ext cx="398679" cy="797357"/>
          </a:xfrm>
          <a:prstGeom prst="rect">
            <a:avLst/>
          </a:prstGeom>
        </p:spPr>
      </p:pic>
      <p:pic>
        <p:nvPicPr>
          <p:cNvPr id="157" name="Picture 1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854" y="2548882"/>
            <a:ext cx="476614" cy="509560"/>
          </a:xfrm>
          <a:prstGeom prst="rect">
            <a:avLst/>
          </a:prstGeom>
        </p:spPr>
      </p:pic>
      <p:pic>
        <p:nvPicPr>
          <p:cNvPr id="158" name="Picture 1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7878" y="3902839"/>
            <a:ext cx="476614" cy="509560"/>
          </a:xfrm>
          <a:prstGeom prst="rect">
            <a:avLst/>
          </a:prstGeom>
        </p:spPr>
      </p:pic>
      <p:pic>
        <p:nvPicPr>
          <p:cNvPr id="1048" name="Picture 24" descr="How to Draw A Cartoon Book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034" y="3388237"/>
            <a:ext cx="484663" cy="40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24" descr="How to Draw A Cartoon Book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5364" y="5588800"/>
            <a:ext cx="473861" cy="396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15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2132" y="5407966"/>
            <a:ext cx="398679" cy="7973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18212" y="3072655"/>
            <a:ext cx="653683" cy="434996"/>
          </a:xfrm>
          <a:prstGeom prst="rect">
            <a:avLst/>
          </a:prstGeom>
        </p:spPr>
      </p:pic>
      <p:pic>
        <p:nvPicPr>
          <p:cNvPr id="1052" name="Picture 28" descr="Auto Mechanic. Clipart picture of an auto mechanic cartoon character ,  #affiliate, #Clipart, #pictu… | Cartoon character design, Car mechanic,  Good character traits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329" y="5358749"/>
            <a:ext cx="597621" cy="664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extBox 82"/>
          <p:cNvSpPr txBox="1"/>
          <p:nvPr/>
        </p:nvSpPr>
        <p:spPr>
          <a:xfrm>
            <a:off x="3452947" y="5312958"/>
            <a:ext cx="1177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75000"/>
                  </a:schemeClr>
                </a:solidFill>
              </a:rPr>
              <a:t>equalex Work Experience (BM6 post-16)</a:t>
            </a:r>
            <a:endParaRPr lang="en-GB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0" name="Oval 27">
            <a:extLst>
              <a:ext uri="{FF2B5EF4-FFF2-40B4-BE49-F238E27FC236}">
                <a16:creationId xmlns:a16="http://schemas.microsoft.com/office/drawing/2014/main" id="{7A51134D-F487-4807-89BC-7D596C0886DB}"/>
              </a:ext>
            </a:extLst>
          </p:cNvPr>
          <p:cNvSpPr/>
          <p:nvPr/>
        </p:nvSpPr>
        <p:spPr>
          <a:xfrm>
            <a:off x="10004782" y="1562300"/>
            <a:ext cx="887479" cy="8892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cs typeface="Arial" pitchFamily="34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A36DEB3E-7E93-4EF3-850B-EC2D9B6254E3}"/>
              </a:ext>
            </a:extLst>
          </p:cNvPr>
          <p:cNvSpPr txBox="1"/>
          <p:nvPr/>
        </p:nvSpPr>
        <p:spPr>
          <a:xfrm>
            <a:off x="10114174" y="1860553"/>
            <a:ext cx="1830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SUM 2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033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31520"/>
          </a:xfrm>
          <a:prstGeom prst="rect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77800" tIns="25400" rIns="76200" bIns="25400" rtlCol="0" anchor="ctr"/>
          <a:lstStyle/>
          <a:p>
            <a:pPr algn="l"/>
            <a:r>
              <a:rPr sz="2400" b="1">
                <a:solidFill>
                  <a:srgbClr val="FFFFFF"/>
                </a:solidFill>
                <a:latin typeface="Arial"/>
              </a:rPr>
              <a:t>Wenlock: Equalex Delivery Schedule 2026–27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" y="749808"/>
            <a:ext cx="11795760" cy="365760"/>
          </a:xfrm>
          <a:prstGeom prst="rect">
            <a:avLst/>
          </a:prstGeom>
          <a:noFill/>
        </p:spPr>
        <p:txBody>
          <a:bodyPr wrap="square" lIns="76200" tIns="25400" rIns="76200" bIns="25400" anchor="ctr">
            <a:spAutoFit/>
          </a:bodyPr>
          <a:lstStyle/>
          <a:p>
            <a:pPr algn="l"/>
            <a:r>
              <a:rPr sz="1400" b="0">
                <a:solidFill>
                  <a:srgbClr val="555555"/>
                </a:solidFill>
                <a:latin typeface="Arial"/>
              </a:rPr>
              <a:t>Whole-school half-termly planner — Year 1 of the phased implementation, September 2026 to July 2027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188720"/>
            <a:ext cx="12192000" cy="64008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82880" y="1417320"/>
          <a:ext cx="11823186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43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43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43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43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343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7343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92331"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</a:rPr>
                        <a:t>Year Group</a:t>
                      </a:r>
                    </a:p>
                  </a:txBody>
                  <a:tcPr marL="63500" marR="63500" marT="38100" marB="38100" anchor="ctr">
                    <a:solidFill>
                      <a:srgbClr val="1D7A8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</a:rPr>
                        <a:t>Aut 1
(Sep–Oct)</a:t>
                      </a:r>
                    </a:p>
                  </a:txBody>
                  <a:tcPr marL="63500" marR="63500" marT="38100" marB="38100" anchor="ctr">
                    <a:solidFill>
                      <a:srgbClr val="1D7A8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</a:rPr>
                        <a:t>Aut 2
(Nov–Dec)</a:t>
                      </a:r>
                    </a:p>
                  </a:txBody>
                  <a:tcPr marL="63500" marR="63500" marT="38100" marB="38100" anchor="ctr">
                    <a:solidFill>
                      <a:srgbClr val="1D7A8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</a:rPr>
                        <a:t>Spr 1
(Jan–Feb)</a:t>
                      </a:r>
                    </a:p>
                  </a:txBody>
                  <a:tcPr marL="63500" marR="63500" marT="38100" marB="38100" anchor="ctr">
                    <a:solidFill>
                      <a:srgbClr val="1D7A8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</a:rPr>
                        <a:t>Spr 2
(Feb–Mar)</a:t>
                      </a:r>
                    </a:p>
                  </a:txBody>
                  <a:tcPr marL="63500" marR="63500" marT="38100" marB="38100" anchor="ctr">
                    <a:solidFill>
                      <a:srgbClr val="1D7A8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</a:rPr>
                        <a:t>Sum 1
(Apr–May)</a:t>
                      </a:r>
                    </a:p>
                  </a:txBody>
                  <a:tcPr marL="63500" marR="63500" marT="38100" marB="38100" anchor="ctr">
                    <a:solidFill>
                      <a:srgbClr val="1D7A8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</a:rPr>
                        <a:t>Sum 2
(Jun–Jul)</a:t>
                      </a:r>
                    </a:p>
                  </a:txBody>
                  <a:tcPr marL="63500" marR="63500" marT="38100" marB="38100" anchor="ctr">
                    <a:solidFill>
                      <a:srgbClr val="1D7A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331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333333"/>
                          </a:solidFill>
                          <a:latin typeface="Arial"/>
                        </a:rPr>
                        <a:t>Year 7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Day 1: World of Work
Discovery Day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Day 2 Enc.1:
Ask a Worker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Day 2 Enc.2:
Live Video Call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Day 2 Enc.3:
Workplace Video Tour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2331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333333"/>
                          </a:solidFill>
                          <a:latin typeface="Arial"/>
                        </a:rPr>
                        <a:t>Year 8
(backfill)</a:t>
                      </a:r>
                    </a:p>
                  </a:txBody>
                  <a:tcPr marL="63500" marR="635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Transition</a:t>
                      </a:r>
                    </a:p>
                  </a:txBody>
                  <a:tcPr marL="63500" marR="635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Day 3: Employer
in Residence Day</a:t>
                      </a:r>
                    </a:p>
                  </a:txBody>
                  <a:tcPr marL="63500" marR="635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Day 4: Workplace
Project</a:t>
                      </a:r>
                    </a:p>
                  </a:txBody>
                  <a:tcPr marL="63500" marR="635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Day 4: Workplace
Project</a:t>
                      </a:r>
                    </a:p>
                  </a:txBody>
                  <a:tcPr marL="63500" marR="635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Day 5: Enterprise
Challenge Day</a:t>
                      </a:r>
                    </a:p>
                  </a:txBody>
                  <a:tcPr marL="63500" marR="635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63500" marR="63500" marT="38100" marB="38100" anchor="ctr">
                    <a:solidFill>
                      <a:srgbClr val="F4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2331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333333"/>
                          </a:solidFill>
                          <a:latin typeface="Arial"/>
                        </a:rPr>
                        <a:t>Year 9
(backfill)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Day 4: Workplace
Project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Day 5: Enterprise
Challenge Day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2331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333333"/>
                          </a:solidFill>
                          <a:latin typeface="Arial"/>
                        </a:rPr>
                        <a:t>Year 10</a:t>
                      </a:r>
                    </a:p>
                  </a:txBody>
                  <a:tcPr marL="63500" marR="635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Day 6: Sector
Deep-Dive Week</a:t>
                      </a:r>
                    </a:p>
                  </a:txBody>
                  <a:tcPr marL="63500" marR="635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Day 6: Sector
Deep-Dive Week</a:t>
                      </a:r>
                    </a:p>
                  </a:txBody>
                  <a:tcPr marL="63500" marR="635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Day 7: Supported
Taster Visit</a:t>
                      </a:r>
                    </a:p>
                  </a:txBody>
                  <a:tcPr marL="63500" marR="635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Day 7: Supported
Taster Visit</a:t>
                      </a:r>
                    </a:p>
                  </a:txBody>
                  <a:tcPr marL="63500" marR="635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63500" marR="635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63500" marR="63500" marT="38100" marB="38100" anchor="ctr">
                    <a:solidFill>
                      <a:srgbClr val="F4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2331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333333"/>
                          </a:solidFill>
                          <a:latin typeface="Arial"/>
                        </a:rPr>
                        <a:t>Year 11
(backfill)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Day 9: Work Placement
/ Simulation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Day 10: Employability
&amp; Interview Skills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63500" marR="635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2334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333333"/>
                          </a:solidFill>
                          <a:latin typeface="Arial"/>
                        </a:rPr>
                        <a:t>KS5 / Post-16</a:t>
                      </a:r>
                    </a:p>
                  </a:txBody>
                  <a:tcPr marL="63500" marR="635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BM6 mapping +
Day 11 Taster</a:t>
                      </a:r>
                    </a:p>
                  </a:txBody>
                  <a:tcPr marL="63500" marR="635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Day 12: Placement
Block</a:t>
                      </a:r>
                    </a:p>
                  </a:txBody>
                  <a:tcPr marL="63500" marR="635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Day 12: Placement
Block</a:t>
                      </a:r>
                    </a:p>
                  </a:txBody>
                  <a:tcPr marL="63500" marR="635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Day 12: Placement
Block</a:t>
                      </a:r>
                    </a:p>
                  </a:txBody>
                  <a:tcPr marL="63500" marR="635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Day 13: Community
Employment Project</a:t>
                      </a:r>
                    </a:p>
                  </a:txBody>
                  <a:tcPr marL="63500" marR="635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333333"/>
                          </a:solidFill>
                          <a:latin typeface="Arial"/>
                        </a:rPr>
                        <a:t>Day 13: Community
Employment Project</a:t>
                      </a:r>
                    </a:p>
                  </a:txBody>
                  <a:tcPr marL="63500" marR="63500" marT="38100" marB="38100" anchor="ctr">
                    <a:solidFill>
                      <a:srgbClr val="F4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82880" y="6327648"/>
            <a:ext cx="11795760" cy="256032"/>
          </a:xfrm>
          <a:prstGeom prst="rect">
            <a:avLst/>
          </a:prstGeom>
          <a:noFill/>
        </p:spPr>
        <p:txBody>
          <a:bodyPr wrap="square" lIns="76200" tIns="25400" rIns="76200" bIns="25400" anchor="ctr">
            <a:spAutoFit/>
          </a:bodyPr>
          <a:lstStyle/>
          <a:p>
            <a:pPr algn="l"/>
            <a:r>
              <a:rPr sz="1000" b="0">
                <a:solidFill>
                  <a:srgbClr val="777777"/>
                </a:solidFill>
                <a:latin typeface="Arial"/>
              </a:rPr>
              <a:t>Source: Equalex Task List &amp; Year Schedule (Whole-School At-a-Glance Planner, 2026–27). Blank cells (—) are transition, consolidation or buffer weeks, not gaps in provision.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31520"/>
          </a:xfrm>
          <a:prstGeom prst="rect">
            <a:avLst/>
          </a:prstGeom>
          <a:solidFill>
            <a:srgbClr val="1D7A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77800" tIns="25400" rIns="76200" bIns="25400" rtlCol="0" anchor="ctr"/>
          <a:lstStyle/>
          <a:p>
            <a:pPr algn="l"/>
            <a:r>
              <a:rPr sz="2400" b="1">
                <a:solidFill>
                  <a:srgbClr val="FFFFFF"/>
                </a:solidFill>
                <a:latin typeface="Arial"/>
              </a:rPr>
              <a:t>Wenlock: Equalex Phased Rollout 2026–2033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" y="749808"/>
            <a:ext cx="11795760" cy="365760"/>
          </a:xfrm>
          <a:prstGeom prst="rect">
            <a:avLst/>
          </a:prstGeom>
          <a:noFill/>
        </p:spPr>
        <p:txBody>
          <a:bodyPr wrap="square" lIns="76200" tIns="25400" rIns="76200" bIns="25400" anchor="ctr">
            <a:spAutoFit/>
          </a:bodyPr>
          <a:lstStyle/>
          <a:p>
            <a:pPr algn="l"/>
            <a:r>
              <a:rPr sz="1400" b="0">
                <a:solidFill>
                  <a:srgbClr val="555555"/>
                </a:solidFill>
                <a:latin typeface="Arial"/>
              </a:rPr>
              <a:t>How each starting cohort progresses through the 15-day programme as the whole school reaches full provision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188720"/>
            <a:ext cx="12192000" cy="64008"/>
          </a:xfrm>
          <a:prstGeom prst="rect">
            <a:avLst/>
          </a:prstGeom>
          <a:solidFill>
            <a:srgbClr val="F5A6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82880" y="1417320"/>
          <a:ext cx="11823188" cy="4434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1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5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59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59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59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59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559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5592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3354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Cohort</a:t>
                      </a:r>
                    </a:p>
                  </a:txBody>
                  <a:tcPr marL="50800" marR="50800" marT="38100" marB="38100" anchor="ctr">
                    <a:solidFill>
                      <a:srgbClr val="1D7A8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2026–27</a:t>
                      </a:r>
                    </a:p>
                  </a:txBody>
                  <a:tcPr marL="50800" marR="50800" marT="38100" marB="38100" anchor="ctr">
                    <a:solidFill>
                      <a:srgbClr val="1D7A8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2027–28</a:t>
                      </a:r>
                    </a:p>
                  </a:txBody>
                  <a:tcPr marL="50800" marR="50800" marT="38100" marB="38100" anchor="ctr">
                    <a:solidFill>
                      <a:srgbClr val="1D7A8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2028–29</a:t>
                      </a:r>
                    </a:p>
                  </a:txBody>
                  <a:tcPr marL="50800" marR="50800" marT="38100" marB="38100" anchor="ctr">
                    <a:solidFill>
                      <a:srgbClr val="1D7A8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2029–30</a:t>
                      </a:r>
                    </a:p>
                  </a:txBody>
                  <a:tcPr marL="50800" marR="50800" marT="38100" marB="38100" anchor="ctr">
                    <a:solidFill>
                      <a:srgbClr val="1D7A8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2030–31</a:t>
                      </a:r>
                    </a:p>
                  </a:txBody>
                  <a:tcPr marL="50800" marR="50800" marT="38100" marB="38100" anchor="ctr">
                    <a:solidFill>
                      <a:srgbClr val="1D7A8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2031–32</a:t>
                      </a:r>
                    </a:p>
                  </a:txBody>
                  <a:tcPr marL="50800" marR="50800" marT="38100" marB="38100" anchor="ctr">
                    <a:solidFill>
                      <a:srgbClr val="1D7A8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2032–33</a:t>
                      </a:r>
                    </a:p>
                  </a:txBody>
                  <a:tcPr marL="50800" marR="50800" marT="38100" marB="38100" anchor="ctr">
                    <a:solidFill>
                      <a:srgbClr val="1D7A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3548"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333333"/>
                          </a:solidFill>
                          <a:latin typeface="Arial"/>
                        </a:rPr>
                        <a:t>Sept 2026 Year 7
(full KS3 programme)</a:t>
                      </a:r>
                    </a:p>
                  </a:txBody>
                  <a:tcPr marL="50800" marR="508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Days 1–2</a:t>
                      </a:r>
                    </a:p>
                  </a:txBody>
                  <a:tcPr marL="50800" marR="508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Days 3–4</a:t>
                      </a:r>
                    </a:p>
                  </a:txBody>
                  <a:tcPr marL="50800" marR="508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Day 5</a:t>
                      </a:r>
                    </a:p>
                  </a:txBody>
                  <a:tcPr marL="50800" marR="508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Days 6–7</a:t>
                      </a:r>
                    </a:p>
                  </a:txBody>
                  <a:tcPr marL="50800" marR="508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Days 8–10</a:t>
                      </a:r>
                    </a:p>
                  </a:txBody>
                  <a:tcPr marL="50800" marR="508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KS5 D11–12</a:t>
                      </a:r>
                    </a:p>
                  </a:txBody>
                  <a:tcPr marL="50800" marR="508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KS5 D13–15</a:t>
                      </a:r>
                    </a:p>
                  </a:txBody>
                  <a:tcPr marL="50800" marR="508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3548"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333333"/>
                          </a:solidFill>
                          <a:latin typeface="Arial"/>
                        </a:rPr>
                        <a:t>Sept 2026 Year 8
(KS3 backfill → KS4)</a:t>
                      </a:r>
                    </a:p>
                  </a:txBody>
                  <a:tcPr marL="50800" marR="508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Days 3–5 (acc.)</a:t>
                      </a:r>
                    </a:p>
                  </a:txBody>
                  <a:tcPr marL="50800" marR="508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Day 5 / KS4</a:t>
                      </a:r>
                    </a:p>
                  </a:txBody>
                  <a:tcPr marL="50800" marR="508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Days 6–7</a:t>
                      </a:r>
                    </a:p>
                  </a:txBody>
                  <a:tcPr marL="50800" marR="508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Days 8–10</a:t>
                      </a:r>
                    </a:p>
                  </a:txBody>
                  <a:tcPr marL="50800" marR="508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KS5 D11–12</a:t>
                      </a:r>
                    </a:p>
                  </a:txBody>
                  <a:tcPr marL="50800" marR="508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KS5 D13–15</a:t>
                      </a:r>
                    </a:p>
                  </a:txBody>
                  <a:tcPr marL="50800" marR="508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50800" marR="50800" marT="38100" marB="38100" anchor="ctr">
                    <a:solidFill>
                      <a:srgbClr val="F4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3548"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333333"/>
                          </a:solidFill>
                          <a:latin typeface="Arial"/>
                        </a:rPr>
                        <a:t>Sept 2026 Year 9
(KS3 backfill → KS4)</a:t>
                      </a:r>
                    </a:p>
                  </a:txBody>
                  <a:tcPr marL="50800" marR="508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Days 4–5 (acc.)</a:t>
                      </a:r>
                    </a:p>
                  </a:txBody>
                  <a:tcPr marL="50800" marR="508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Days 6–7</a:t>
                      </a:r>
                    </a:p>
                  </a:txBody>
                  <a:tcPr marL="50800" marR="508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Days 8–10</a:t>
                      </a:r>
                    </a:p>
                  </a:txBody>
                  <a:tcPr marL="50800" marR="508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KS5 D11–12</a:t>
                      </a:r>
                    </a:p>
                  </a:txBody>
                  <a:tcPr marL="50800" marR="508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KS5 D13–15</a:t>
                      </a:r>
                    </a:p>
                  </a:txBody>
                  <a:tcPr marL="50800" marR="508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50800" marR="508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50800" marR="508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3548"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333333"/>
                          </a:solidFill>
                          <a:latin typeface="Arial"/>
                        </a:rPr>
                        <a:t>Sept 2026 Year 10
(full KS4 programme)</a:t>
                      </a:r>
                    </a:p>
                  </a:txBody>
                  <a:tcPr marL="50800" marR="508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Days 6–7</a:t>
                      </a:r>
                    </a:p>
                  </a:txBody>
                  <a:tcPr marL="50800" marR="508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Days 8–10</a:t>
                      </a:r>
                    </a:p>
                  </a:txBody>
                  <a:tcPr marL="50800" marR="508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KS5 D11–12</a:t>
                      </a:r>
                    </a:p>
                  </a:txBody>
                  <a:tcPr marL="50800" marR="508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KS5 D13–15</a:t>
                      </a:r>
                    </a:p>
                  </a:txBody>
                  <a:tcPr marL="50800" marR="508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50800" marR="508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50800" marR="508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50800" marR="50800" marT="38100" marB="38100" anchor="ctr">
                    <a:solidFill>
                      <a:srgbClr val="F4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3548"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333333"/>
                          </a:solidFill>
                          <a:latin typeface="Arial"/>
                        </a:rPr>
                        <a:t>Sept 2026 Year 11
(KS4 priority backfill)</a:t>
                      </a:r>
                    </a:p>
                  </a:txBody>
                  <a:tcPr marL="50800" marR="508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Days 9–10
(priority)</a:t>
                      </a:r>
                    </a:p>
                  </a:txBody>
                  <a:tcPr marL="50800" marR="508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KS5 D11–12</a:t>
                      </a:r>
                    </a:p>
                  </a:txBody>
                  <a:tcPr marL="50800" marR="508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KS5 D13–15</a:t>
                      </a:r>
                    </a:p>
                  </a:txBody>
                  <a:tcPr marL="50800" marR="508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50800" marR="508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50800" marR="508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50800" marR="5080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50800" marR="50800" marT="38100" marB="381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3552"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333333"/>
                          </a:solidFill>
                          <a:latin typeface="Arial"/>
                        </a:rPr>
                        <a:t>Future Year 7 (Sept 2027+)
full programme from start</a:t>
                      </a:r>
                    </a:p>
                  </a:txBody>
                  <a:tcPr marL="50800" marR="508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50800" marR="508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Days 1–2</a:t>
                      </a:r>
                    </a:p>
                  </a:txBody>
                  <a:tcPr marL="50800" marR="508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Days 3–4</a:t>
                      </a:r>
                    </a:p>
                  </a:txBody>
                  <a:tcPr marL="50800" marR="508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Day 5</a:t>
                      </a:r>
                    </a:p>
                  </a:txBody>
                  <a:tcPr marL="50800" marR="508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Days 6–7</a:t>
                      </a:r>
                    </a:p>
                  </a:txBody>
                  <a:tcPr marL="50800" marR="508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Days 8–10</a:t>
                      </a:r>
                    </a:p>
                  </a:txBody>
                  <a:tcPr marL="50800" marR="50800" marT="38100" marB="38100" anchor="ctr">
                    <a:solidFill>
                      <a:srgbClr val="F4F8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333333"/>
                          </a:solidFill>
                          <a:latin typeface="Arial"/>
                        </a:rPr>
                        <a:t>KS5 D11–15</a:t>
                      </a:r>
                    </a:p>
                  </a:txBody>
                  <a:tcPr marL="50800" marR="50800" marT="38100" marB="38100" anchor="ctr">
                    <a:solidFill>
                      <a:srgbClr val="F4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82880" y="5989320"/>
            <a:ext cx="11795760" cy="548640"/>
          </a:xfrm>
          <a:prstGeom prst="rect">
            <a:avLst/>
          </a:prstGeom>
          <a:noFill/>
        </p:spPr>
        <p:txBody>
          <a:bodyPr wrap="square" lIns="76200" tIns="25400" rIns="76200" bIns="25400" anchor="t">
            <a:spAutoFit/>
          </a:bodyPr>
          <a:lstStyle/>
          <a:p>
            <a:pPr algn="l"/>
            <a:r>
              <a:rPr sz="1000" b="0">
                <a:solidFill>
                  <a:srgbClr val="777777"/>
                </a:solidFill>
                <a:latin typeface="Arial"/>
              </a:rPr>
              <a:t>Milestones: Jul 2027 — first EfL evidence generated, Y11 completes minimum KS4 provision. Jul 2028 — first fully-compliant KS4 cohort completes; KS5 provision begins. Jul 2029 — first full KS3 cohort completes; Supported Internship pathway formalised. Jul 2031 — whole-school programme fully live; first complete 10-day cohort.</a:t>
            </a:r>
            <a:br/>
            <a:r>
              <a:rPr sz="1000" b="0">
                <a:solidFill>
                  <a:srgbClr val="777777"/>
                </a:solidFill>
                <a:latin typeface="Arial"/>
              </a:rPr>
              <a:t>Source: Equalex Phased Implementation Plan 2026–2033 (Section 5, Phased Cohort Tracker).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MAX-THEME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4B9A309184EA49A2EEAF3F4C40A159" ma:contentTypeVersion="14" ma:contentTypeDescription="Create a new document." ma:contentTypeScope="" ma:versionID="bcd8bc578ac659469870a5f38445f315">
  <xsd:schema xmlns:xsd="http://www.w3.org/2001/XMLSchema" xmlns:xs="http://www.w3.org/2001/XMLSchema" xmlns:p="http://schemas.microsoft.com/office/2006/metadata/properties" xmlns:ns2="681ae523-156f-4f00-aa9a-a92b8939364f" xmlns:ns3="e0e23ce0-a5aa-4aad-a826-ecb5fe7baffa" targetNamespace="http://schemas.microsoft.com/office/2006/metadata/properties" ma:root="true" ma:fieldsID="0055c2dddbe33f611dc9a98893072904" ns2:_="" ns3:_="">
    <xsd:import namespace="681ae523-156f-4f00-aa9a-a92b8939364f"/>
    <xsd:import namespace="e0e23ce0-a5aa-4aad-a826-ecb5fe7baf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1ae523-156f-4f00-aa9a-a92b893936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eda4587f-6cd1-4511-812b-f5411109313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e23ce0-a5aa-4aad-a826-ecb5fe7baff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058193c8-4633-413a-a03f-45cd7b911d85}" ma:internalName="TaxCatchAll" ma:showField="CatchAllData" ma:web="e0e23ce0-a5aa-4aad-a826-ecb5fe7baf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1ae523-156f-4f00-aa9a-a92b8939364f">
      <Terms xmlns="http://schemas.microsoft.com/office/infopath/2007/PartnerControls"/>
    </lcf76f155ced4ddcb4097134ff3c332f>
    <TaxCatchAll xmlns="e0e23ce0-a5aa-4aad-a826-ecb5fe7baffa" xsi:nil="true"/>
  </documentManagement>
</p:properties>
</file>

<file path=customXml/itemProps1.xml><?xml version="1.0" encoding="utf-8"?>
<ds:datastoreItem xmlns:ds="http://schemas.openxmlformats.org/officeDocument/2006/customXml" ds:itemID="{472BC1F9-5DF7-4058-89CB-E99169AC28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1ae523-156f-4f00-aa9a-a92b8939364f"/>
    <ds:schemaRef ds:uri="e0e23ce0-a5aa-4aad-a826-ecb5fe7baf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0D65BCA-CE92-424D-9507-180F53765A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0E0DB24-2F8F-474D-B91C-162842C7D61D}">
  <ds:schemaRefs>
    <ds:schemaRef ds:uri="http://schemas.microsoft.com/office/2006/documentManagement/types"/>
    <ds:schemaRef ds:uri="681ae523-156f-4f00-aa9a-a92b8939364f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e0e23ce0-a5aa-4aad-a826-ecb5fe7baffa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33996</TotalTime>
  <Words>1065</Words>
  <Application>Microsoft Office PowerPoint</Application>
  <PresentationFormat>Widescreen</PresentationFormat>
  <Paragraphs>230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Office Theme</vt:lpstr>
      <vt:lpstr>Wenlock: Careers Pathway 2026–27</vt:lpstr>
      <vt:lpstr>Wenlock: Y10 Careers Pathway 2026–27</vt:lpstr>
      <vt:lpstr>Wenlock: Y11 Careers Pathway 2026–27</vt:lpstr>
      <vt:lpstr>Wenlock: Y12/13 Pathway 2026–27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Graeme Gildroy</cp:lastModifiedBy>
  <cp:revision>90</cp:revision>
  <dcterms:created xsi:type="dcterms:W3CDTF">2018-02-18T19:39:47Z</dcterms:created>
  <dcterms:modified xsi:type="dcterms:W3CDTF">2026-09-04T08:31:49Z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0x0101009C4B9A309184EA49A2EEAF3F4C40A159</vt:lpwstr>
  </property>
  <property fmtid="{D5CDD505-2E9C-101B-9397-08002B2CF9AE}" pid="3" name="MediaServiceImageTags">
    <vt:lpwstr/>
  </property>
</Properties>
</file>